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52E5-A40D-4C1C-B5A0-DFD73A93D553}" type="datetimeFigureOut">
              <a:rPr lang="en-US" smtClean="0">
                <a:solidFill>
                  <a:srgbClr val="564B3C"/>
                </a:solidFill>
              </a:rPr>
              <a:pPr/>
              <a:t>1/23/2015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792DBB4-659B-4C29-A841-BB4445DA30B2}" type="slidenum">
              <a:rPr lang="en-US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en-US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8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52E5-A40D-4C1C-B5A0-DFD73A93D553}" type="datetimeFigureOut">
              <a:rPr lang="en-US" smtClean="0">
                <a:solidFill>
                  <a:srgbClr val="564B3C"/>
                </a:solidFill>
              </a:rPr>
              <a:pPr/>
              <a:t>1/23/2015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DBB4-659B-4C29-A841-BB4445DA30B2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96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52E5-A40D-4C1C-B5A0-DFD73A93D553}" type="datetimeFigureOut">
              <a:rPr lang="en-US" smtClean="0">
                <a:solidFill>
                  <a:srgbClr val="564B3C"/>
                </a:solidFill>
              </a:rPr>
              <a:pPr/>
              <a:t>1/23/2015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DBB4-659B-4C29-A841-BB4445DA30B2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37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52E5-A40D-4C1C-B5A0-DFD73A93D553}" type="datetimeFigureOut">
              <a:rPr lang="en-US" smtClean="0">
                <a:solidFill>
                  <a:srgbClr val="564B3C"/>
                </a:solidFill>
              </a:rPr>
              <a:pPr/>
              <a:t>1/23/2015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DBB4-659B-4C29-A841-BB4445DA30B2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43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52E5-A40D-4C1C-B5A0-DFD73A93D553}" type="datetimeFigureOut">
              <a:rPr lang="en-US" smtClean="0">
                <a:solidFill>
                  <a:srgbClr val="564B3C"/>
                </a:solidFill>
              </a:rPr>
              <a:pPr/>
              <a:t>1/23/2015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DBB4-659B-4C29-A841-BB4445DA30B2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79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52E5-A40D-4C1C-B5A0-DFD73A93D553}" type="datetimeFigureOut">
              <a:rPr lang="en-US" smtClean="0">
                <a:solidFill>
                  <a:srgbClr val="564B3C"/>
                </a:solidFill>
              </a:rPr>
              <a:pPr/>
              <a:t>1/23/2015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DBB4-659B-4C29-A841-BB4445DA30B2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09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52E5-A40D-4C1C-B5A0-DFD73A93D553}" type="datetimeFigureOut">
              <a:rPr lang="en-US" smtClean="0">
                <a:solidFill>
                  <a:srgbClr val="564B3C"/>
                </a:solidFill>
              </a:rPr>
              <a:pPr/>
              <a:t>1/23/2015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DBB4-659B-4C29-A841-BB4445DA30B2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13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52E5-A40D-4C1C-B5A0-DFD73A93D553}" type="datetimeFigureOut">
              <a:rPr lang="en-US" smtClean="0">
                <a:solidFill>
                  <a:srgbClr val="564B3C"/>
                </a:solidFill>
              </a:rPr>
              <a:pPr/>
              <a:t>1/23/2015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DBB4-659B-4C29-A841-BB4445DA30B2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28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52E5-A40D-4C1C-B5A0-DFD73A93D553}" type="datetimeFigureOut">
              <a:rPr lang="en-US" smtClean="0">
                <a:solidFill>
                  <a:srgbClr val="564B3C"/>
                </a:solidFill>
              </a:rPr>
              <a:pPr/>
              <a:t>1/23/2015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DBB4-659B-4C29-A841-BB4445DA30B2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45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52E5-A40D-4C1C-B5A0-DFD73A93D553}" type="datetimeFigureOut">
              <a:rPr lang="en-US" smtClean="0">
                <a:solidFill>
                  <a:srgbClr val="564B3C"/>
                </a:solidFill>
              </a:rPr>
              <a:pPr/>
              <a:t>1/23/2015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DBB4-659B-4C29-A841-BB4445DA30B2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8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52E5-A40D-4C1C-B5A0-DFD73A93D553}" type="datetimeFigureOut">
              <a:rPr lang="en-US" smtClean="0">
                <a:solidFill>
                  <a:srgbClr val="564B3C"/>
                </a:solidFill>
              </a:rPr>
              <a:pPr/>
              <a:t>1/23/2015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DBB4-659B-4C29-A841-BB4445DA30B2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5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4452E5-A40D-4C1C-B5A0-DFD73A93D553}" type="datetimeFigureOut">
              <a:rPr lang="en-US" smtClean="0">
                <a:solidFill>
                  <a:srgbClr val="564B3C"/>
                </a:solidFill>
              </a:rPr>
              <a:pPr/>
              <a:t>1/23/2015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792DBB4-659B-4C29-A841-BB4445DA30B2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56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ia.gov/library/publications/the-world-factbook/geos/je.html" TargetMode="External"/><Relationship Id="rId13" Type="http://schemas.openxmlformats.org/officeDocument/2006/relationships/hyperlink" Target="https://www.cia.gov/library/publications/the-world-factbook/geos/us.html" TargetMode="External"/><Relationship Id="rId3" Type="http://schemas.openxmlformats.org/officeDocument/2006/relationships/hyperlink" Target="https://www.cia.gov/library/publications/the-world-factbook/geos/ls.html" TargetMode="External"/><Relationship Id="rId7" Type="http://schemas.openxmlformats.org/officeDocument/2006/relationships/hyperlink" Target="https://www.cia.gov/library/publications/the-world-factbook/geos/sn.html" TargetMode="External"/><Relationship Id="rId12" Type="http://schemas.openxmlformats.org/officeDocument/2006/relationships/hyperlink" Target="https://www.cia.gov/library/publications/the-world-factbook/geos/bx.html" TargetMode="External"/><Relationship Id="rId2" Type="http://schemas.openxmlformats.org/officeDocument/2006/relationships/hyperlink" Target="https://www.cia.gov/library/publications/the-world-factbook/geos/q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ia.gov/library/publications/the-world-factbook/geos/bd.html" TargetMode="External"/><Relationship Id="rId11" Type="http://schemas.openxmlformats.org/officeDocument/2006/relationships/hyperlink" Target="https://www.cia.gov/library/publications/the-world-factbook/geos/hk.html" TargetMode="External"/><Relationship Id="rId5" Type="http://schemas.openxmlformats.org/officeDocument/2006/relationships/hyperlink" Target="https://www.cia.gov/library/publications/the-world-factbook/geos/mc.html" TargetMode="External"/><Relationship Id="rId10" Type="http://schemas.openxmlformats.org/officeDocument/2006/relationships/hyperlink" Target="https://www.cia.gov/library/publications/the-world-factbook/geos/no.html" TargetMode="External"/><Relationship Id="rId4" Type="http://schemas.openxmlformats.org/officeDocument/2006/relationships/hyperlink" Target="https://www.cia.gov/library/publications/the-world-factbook/geos/lu.html" TargetMode="External"/><Relationship Id="rId9" Type="http://schemas.openxmlformats.org/officeDocument/2006/relationships/hyperlink" Target="https://www.cia.gov/library/publications/the-world-factbook/geos/fk.html" TargetMode="External"/><Relationship Id="rId14" Type="http://schemas.openxmlformats.org/officeDocument/2006/relationships/hyperlink" Target="https://www.cia.gov/library/publications/the-world-factbook/geos/a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ia.gov/library/publications/the-world-factbook/geos/rs.html" TargetMode="External"/><Relationship Id="rId3" Type="http://schemas.openxmlformats.org/officeDocument/2006/relationships/hyperlink" Target="https://www.cia.gov/library/publications/the-world-factbook/geos/us.html" TargetMode="External"/><Relationship Id="rId7" Type="http://schemas.openxmlformats.org/officeDocument/2006/relationships/hyperlink" Target="https://www.cia.gov/library/publications/the-world-factbook/geos/gm.html" TargetMode="External"/><Relationship Id="rId2" Type="http://schemas.openxmlformats.org/officeDocument/2006/relationships/hyperlink" Target="https://www.cia.gov/library/publications/the-world-factbook/geos/e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ia.gov/library/publications/the-world-factbook/geos/ja.html" TargetMode="External"/><Relationship Id="rId11" Type="http://schemas.openxmlformats.org/officeDocument/2006/relationships/hyperlink" Target="https://www.cia.gov/library/publications/the-world-factbook/geos/fr.html" TargetMode="External"/><Relationship Id="rId5" Type="http://schemas.openxmlformats.org/officeDocument/2006/relationships/hyperlink" Target="https://www.cia.gov/library/publications/the-world-factbook/geos/in.html" TargetMode="External"/><Relationship Id="rId10" Type="http://schemas.openxmlformats.org/officeDocument/2006/relationships/hyperlink" Target="https://www.cia.gov/library/publications/the-world-factbook/geos/uk.html" TargetMode="External"/><Relationship Id="rId4" Type="http://schemas.openxmlformats.org/officeDocument/2006/relationships/hyperlink" Target="https://www.cia.gov/library/publications/the-world-factbook/geos/ch.html" TargetMode="External"/><Relationship Id="rId9" Type="http://schemas.openxmlformats.org/officeDocument/2006/relationships/hyperlink" Target="https://www.cia.gov/library/publications/the-world-factbook/geos/b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Gross Domestic Product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Economic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55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picture of GDP?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per capita GDP to measure economic well being in a country (</a:t>
            </a:r>
            <a:r>
              <a:rPr lang="en-US" dirty="0" err="1" smtClean="0"/>
              <a:t>vis</a:t>
            </a:r>
            <a:r>
              <a:rPr lang="en-US" dirty="0" smtClean="0"/>
              <a:t> a </a:t>
            </a:r>
            <a:r>
              <a:rPr lang="en-US" dirty="0" err="1" smtClean="0"/>
              <a:t>vis</a:t>
            </a:r>
            <a:r>
              <a:rPr lang="en-US" dirty="0" smtClean="0"/>
              <a:t> other countries)</a:t>
            </a:r>
          </a:p>
          <a:p>
            <a:endParaRPr lang="en-US" dirty="0"/>
          </a:p>
          <a:p>
            <a:r>
              <a:rPr lang="en-US" dirty="0" smtClean="0"/>
              <a:t>Per capita GDP = GDP / total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62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Capita GDP … CIA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951217"/>
              </p:ext>
            </p:extLst>
          </p:nvPr>
        </p:nvGraphicFramePr>
        <p:xfrm>
          <a:off x="304799" y="1219200"/>
          <a:ext cx="8610601" cy="5471232"/>
        </p:xfrm>
        <a:graphic>
          <a:graphicData uri="http://schemas.openxmlformats.org/drawingml/2006/table">
            <a:tbl>
              <a:tblPr/>
              <a:tblGrid>
                <a:gridCol w="940655"/>
                <a:gridCol w="3111391"/>
                <a:gridCol w="2315456"/>
                <a:gridCol w="2243099"/>
              </a:tblGrid>
              <a:tr h="209238">
                <a:tc>
                  <a:txBody>
                    <a:bodyPr/>
                    <a:lstStyle/>
                    <a:p>
                      <a:pPr algn="ctr" rtl="0"/>
                      <a:r>
                        <a:rPr lang="en-US" sz="1100" b="1" dirty="0">
                          <a:effectLst/>
                        </a:rPr>
                        <a:t>Rank</a:t>
                      </a:r>
                      <a:endParaRPr lang="en-US" sz="1100" dirty="0">
                        <a:effectLst/>
                      </a:endParaRPr>
                    </a:p>
                  </a:txBody>
                  <a:tcPr marL="15383" marR="6153" marT="6153" marB="61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effectLst/>
                        </a:rPr>
                        <a:t>country</a:t>
                      </a:r>
                    </a:p>
                  </a:txBody>
                  <a:tcPr marL="15383" marR="6153" marT="6153" marB="615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8F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>
                          <a:effectLst/>
                        </a:rPr>
                        <a:t>GDP - per capita (PPP) </a:t>
                      </a:r>
                    </a:p>
                  </a:txBody>
                  <a:tcPr marL="6153" marR="6153" marT="6153" marB="615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8F8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>
                          <a:effectLst/>
                        </a:rPr>
                        <a:t>Date of Information</a:t>
                      </a:r>
                    </a:p>
                  </a:txBody>
                  <a:tcPr marL="6153" marR="6153" marT="6153" marB="615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8F8E7"/>
                    </a:solidFill>
                  </a:tcPr>
                </a:tc>
              </a:tr>
              <a:tr h="13356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29534" marR="29534" marT="14767" marB="14767">
                    <a:lnL>
                      <a:noFill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29534" marR="29534" marT="14767" marB="14767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29534" marR="29534" marT="14767" marB="14767">
                    <a:lnT>
                      <a:noFill/>
                    </a:lnT>
                  </a:tcPr>
                </a:tc>
              </a:tr>
              <a:tr h="100957">
                <a:tc gridSpan="4">
                  <a:txBody>
                    <a:bodyPr/>
                    <a:lstStyle/>
                    <a:p>
                      <a:pPr algn="ctr" rtl="0"/>
                      <a:endParaRPr lang="en-US" sz="11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304"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 b="1">
                          <a:effectLst/>
                          <a:hlinkClick r:id="rId2"/>
                        </a:rPr>
                        <a:t>Qatar</a:t>
                      </a:r>
                      <a:endParaRPr lang="en-US" sz="1100">
                        <a:effectLst/>
                      </a:endParaRPr>
                    </a:p>
                  </a:txBody>
                  <a:tcPr marL="15383" marR="0" marT="24612" marB="246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>
                          <a:effectLst/>
                        </a:rPr>
                        <a:t>$ 102,800</a:t>
                      </a:r>
                    </a:p>
                  </a:txBody>
                  <a:tcPr marL="0" marR="153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>
                          <a:effectLst/>
                        </a:rPr>
                        <a:t>2012 est. </a:t>
                      </a:r>
                    </a:p>
                  </a:txBody>
                  <a:tcPr marL="246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0957">
                <a:tc gridSpan="4">
                  <a:txBody>
                    <a:bodyPr/>
                    <a:lstStyle/>
                    <a:p>
                      <a:pPr algn="ctr" rtl="0"/>
                      <a:endParaRPr lang="en-US" sz="11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304"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effectLst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 b="1">
                          <a:effectLst/>
                          <a:hlinkClick r:id="rId3"/>
                        </a:rPr>
                        <a:t>Liechtenstein</a:t>
                      </a:r>
                      <a:endParaRPr lang="en-US" sz="1100">
                        <a:effectLst/>
                      </a:endParaRPr>
                    </a:p>
                  </a:txBody>
                  <a:tcPr marL="15383" marR="0" marT="24612" marB="246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>
                          <a:effectLst/>
                        </a:rPr>
                        <a:t>$ 89,400</a:t>
                      </a:r>
                    </a:p>
                  </a:txBody>
                  <a:tcPr marL="0" marR="153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>
                          <a:effectLst/>
                        </a:rPr>
                        <a:t>2009 est. </a:t>
                      </a:r>
                    </a:p>
                  </a:txBody>
                  <a:tcPr marL="246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100957">
                <a:tc gridSpan="4">
                  <a:txBody>
                    <a:bodyPr/>
                    <a:lstStyle/>
                    <a:p>
                      <a:pPr algn="ctr" rtl="0"/>
                      <a:endParaRPr lang="en-US" sz="11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304"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effectLst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 b="1">
                          <a:effectLst/>
                          <a:hlinkClick r:id="rId4"/>
                        </a:rPr>
                        <a:t>Luxembourg</a:t>
                      </a:r>
                      <a:endParaRPr lang="en-US" sz="1100">
                        <a:effectLst/>
                      </a:endParaRPr>
                    </a:p>
                  </a:txBody>
                  <a:tcPr marL="15383" marR="0" marT="24612" marB="246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>
                          <a:effectLst/>
                        </a:rPr>
                        <a:t>$ 80,700</a:t>
                      </a:r>
                    </a:p>
                  </a:txBody>
                  <a:tcPr marL="0" marR="153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>
                          <a:effectLst/>
                        </a:rPr>
                        <a:t>2012 est. </a:t>
                      </a:r>
                    </a:p>
                  </a:txBody>
                  <a:tcPr marL="246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0957">
                <a:tc gridSpan="4">
                  <a:txBody>
                    <a:bodyPr/>
                    <a:lstStyle/>
                    <a:p>
                      <a:pPr algn="ctr" rtl="0"/>
                      <a:endParaRPr lang="en-US" sz="11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304"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effectLst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 b="1">
                          <a:effectLst/>
                          <a:hlinkClick r:id="rId5"/>
                        </a:rPr>
                        <a:t>Macau</a:t>
                      </a:r>
                      <a:endParaRPr lang="en-US" sz="1100">
                        <a:effectLst/>
                      </a:endParaRPr>
                    </a:p>
                  </a:txBody>
                  <a:tcPr marL="15383" marR="0" marT="24612" marB="246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>
                          <a:effectLst/>
                        </a:rPr>
                        <a:t>$ 74,900</a:t>
                      </a:r>
                    </a:p>
                  </a:txBody>
                  <a:tcPr marL="0" marR="153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>
                          <a:effectLst/>
                        </a:rPr>
                        <a:t>2011 est. </a:t>
                      </a:r>
                    </a:p>
                  </a:txBody>
                  <a:tcPr marL="246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100957">
                <a:tc gridSpan="4">
                  <a:txBody>
                    <a:bodyPr/>
                    <a:lstStyle/>
                    <a:p>
                      <a:pPr algn="ctr" rtl="0"/>
                      <a:endParaRPr lang="en-US" sz="11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304"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effectLst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 b="1">
                          <a:effectLst/>
                          <a:hlinkClick r:id="rId6"/>
                        </a:rPr>
                        <a:t>Bermuda</a:t>
                      </a:r>
                      <a:endParaRPr lang="en-US" sz="1100">
                        <a:effectLst/>
                      </a:endParaRPr>
                    </a:p>
                  </a:txBody>
                  <a:tcPr marL="15383" marR="0" marT="24612" marB="246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>
                          <a:effectLst/>
                        </a:rPr>
                        <a:t>$ 69,900</a:t>
                      </a:r>
                    </a:p>
                  </a:txBody>
                  <a:tcPr marL="0" marR="153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>
                          <a:effectLst/>
                        </a:rPr>
                        <a:t>2004 est. </a:t>
                      </a:r>
                    </a:p>
                  </a:txBody>
                  <a:tcPr marL="246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0957">
                <a:tc gridSpan="4">
                  <a:txBody>
                    <a:bodyPr/>
                    <a:lstStyle/>
                    <a:p>
                      <a:pPr algn="ctr" rtl="0"/>
                      <a:endParaRPr lang="en-US" sz="11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304"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effectLst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 b="1">
                          <a:effectLst/>
                          <a:hlinkClick r:id="rId7"/>
                        </a:rPr>
                        <a:t>Singapore</a:t>
                      </a:r>
                      <a:endParaRPr lang="en-US" sz="1100">
                        <a:effectLst/>
                      </a:endParaRPr>
                    </a:p>
                  </a:txBody>
                  <a:tcPr marL="15383" marR="0" marT="24612" marB="246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>
                          <a:effectLst/>
                        </a:rPr>
                        <a:t>$ 60,900</a:t>
                      </a:r>
                    </a:p>
                  </a:txBody>
                  <a:tcPr marL="0" marR="153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>
                          <a:effectLst/>
                        </a:rPr>
                        <a:t>2012 est. </a:t>
                      </a:r>
                    </a:p>
                  </a:txBody>
                  <a:tcPr marL="246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100957">
                <a:tc gridSpan="4">
                  <a:txBody>
                    <a:bodyPr/>
                    <a:lstStyle/>
                    <a:p>
                      <a:pPr algn="ctr" rtl="0"/>
                      <a:endParaRPr lang="en-US" sz="11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304"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effectLst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 b="1">
                          <a:effectLst/>
                          <a:hlinkClick r:id="rId8"/>
                        </a:rPr>
                        <a:t>Jersey</a:t>
                      </a:r>
                      <a:endParaRPr lang="en-US" sz="1100">
                        <a:effectLst/>
                      </a:endParaRPr>
                    </a:p>
                  </a:txBody>
                  <a:tcPr marL="15383" marR="0" marT="24612" marB="246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>
                          <a:effectLst/>
                        </a:rPr>
                        <a:t>$ 57,000</a:t>
                      </a:r>
                    </a:p>
                  </a:txBody>
                  <a:tcPr marL="0" marR="153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>
                          <a:effectLst/>
                        </a:rPr>
                        <a:t>2005 est. </a:t>
                      </a:r>
                    </a:p>
                  </a:txBody>
                  <a:tcPr marL="246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0957">
                <a:tc gridSpan="4">
                  <a:txBody>
                    <a:bodyPr/>
                    <a:lstStyle/>
                    <a:p>
                      <a:pPr algn="ctr" rtl="0"/>
                      <a:endParaRPr lang="en-US" sz="11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998"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effectLst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 b="1">
                          <a:effectLst/>
                          <a:hlinkClick r:id="rId9"/>
                        </a:rPr>
                        <a:t>Falkland Islands (Islas Malvinas)</a:t>
                      </a:r>
                      <a:endParaRPr lang="en-US" sz="1100">
                        <a:effectLst/>
                      </a:endParaRPr>
                    </a:p>
                  </a:txBody>
                  <a:tcPr marL="15383" marR="0" marT="24612" marB="246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>
                          <a:effectLst/>
                        </a:rPr>
                        <a:t>$ 55,400</a:t>
                      </a:r>
                    </a:p>
                  </a:txBody>
                  <a:tcPr marL="0" marR="153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>
                          <a:effectLst/>
                        </a:rPr>
                        <a:t>2002 est. </a:t>
                      </a:r>
                    </a:p>
                  </a:txBody>
                  <a:tcPr marL="246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100957">
                <a:tc gridSpan="4">
                  <a:txBody>
                    <a:bodyPr/>
                    <a:lstStyle/>
                    <a:p>
                      <a:pPr algn="ctr" rtl="0"/>
                      <a:endParaRPr lang="en-US" sz="11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304"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effectLst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 b="1">
                          <a:effectLst/>
                          <a:hlinkClick r:id="rId10"/>
                        </a:rPr>
                        <a:t>Norway</a:t>
                      </a:r>
                      <a:endParaRPr lang="en-US" sz="1100">
                        <a:effectLst/>
                      </a:endParaRPr>
                    </a:p>
                  </a:txBody>
                  <a:tcPr marL="15383" marR="0" marT="24612" marB="246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>
                          <a:effectLst/>
                        </a:rPr>
                        <a:t>$ 55,300</a:t>
                      </a:r>
                    </a:p>
                  </a:txBody>
                  <a:tcPr marL="0" marR="153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>
                          <a:effectLst/>
                        </a:rPr>
                        <a:t>2012 est. </a:t>
                      </a:r>
                    </a:p>
                  </a:txBody>
                  <a:tcPr marL="246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0957">
                <a:tc gridSpan="4">
                  <a:txBody>
                    <a:bodyPr/>
                    <a:lstStyle/>
                    <a:p>
                      <a:pPr algn="ctr" rtl="0"/>
                      <a:endParaRPr lang="en-US" sz="11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304"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effectLst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 b="1">
                          <a:effectLst/>
                          <a:hlinkClick r:id="rId11"/>
                        </a:rPr>
                        <a:t>Hong Kong</a:t>
                      </a:r>
                      <a:endParaRPr lang="en-US" sz="1100">
                        <a:effectLst/>
                      </a:endParaRPr>
                    </a:p>
                  </a:txBody>
                  <a:tcPr marL="15383" marR="0" marT="24612" marB="246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>
                          <a:effectLst/>
                        </a:rPr>
                        <a:t>$ 50,700</a:t>
                      </a:r>
                    </a:p>
                  </a:txBody>
                  <a:tcPr marL="0" marR="153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>
                          <a:effectLst/>
                        </a:rPr>
                        <a:t>2012 est. </a:t>
                      </a:r>
                    </a:p>
                  </a:txBody>
                  <a:tcPr marL="246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100957">
                <a:tc gridSpan="4">
                  <a:txBody>
                    <a:bodyPr/>
                    <a:lstStyle/>
                    <a:p>
                      <a:pPr algn="ctr" rtl="0"/>
                      <a:endParaRPr lang="en-US" sz="11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304"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effectLst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 b="1">
                          <a:effectLst/>
                          <a:hlinkClick r:id="rId12"/>
                        </a:rPr>
                        <a:t>Brunei</a:t>
                      </a:r>
                      <a:endParaRPr lang="en-US" sz="1100">
                        <a:effectLst/>
                      </a:endParaRPr>
                    </a:p>
                  </a:txBody>
                  <a:tcPr marL="15383" marR="0" marT="24612" marB="246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>
                          <a:effectLst/>
                        </a:rPr>
                        <a:t>$ 50,500</a:t>
                      </a:r>
                    </a:p>
                  </a:txBody>
                  <a:tcPr marL="0" marR="153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>
                          <a:effectLst/>
                        </a:rPr>
                        <a:t>2012 est. </a:t>
                      </a:r>
                    </a:p>
                  </a:txBody>
                  <a:tcPr marL="246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0957">
                <a:tc gridSpan="4">
                  <a:txBody>
                    <a:bodyPr/>
                    <a:lstStyle/>
                    <a:p>
                      <a:pPr algn="ctr" rtl="0"/>
                      <a:endParaRPr lang="en-US" sz="11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304"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effectLst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 b="1">
                          <a:effectLst/>
                          <a:hlinkClick r:id="rId13"/>
                        </a:rPr>
                        <a:t>United States</a:t>
                      </a:r>
                      <a:endParaRPr lang="en-US" sz="1100">
                        <a:effectLst/>
                      </a:endParaRPr>
                    </a:p>
                  </a:txBody>
                  <a:tcPr marL="15383" marR="0" marT="24612" marB="246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>
                          <a:effectLst/>
                        </a:rPr>
                        <a:t>$ 49,800</a:t>
                      </a:r>
                    </a:p>
                  </a:txBody>
                  <a:tcPr marL="0" marR="153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>
                          <a:effectLst/>
                        </a:rPr>
                        <a:t>2012 est. </a:t>
                      </a:r>
                    </a:p>
                  </a:txBody>
                  <a:tcPr marL="246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100957">
                <a:tc gridSpan="4">
                  <a:txBody>
                    <a:bodyPr/>
                    <a:lstStyle/>
                    <a:p>
                      <a:pPr algn="ctr" rtl="0"/>
                      <a:endParaRPr lang="en-US" sz="11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998"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effectLst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 b="1">
                          <a:effectLst/>
                          <a:hlinkClick r:id="rId14"/>
                        </a:rPr>
                        <a:t>United Arab Emirates</a:t>
                      </a:r>
                      <a:endParaRPr lang="en-US" sz="1100">
                        <a:effectLst/>
                      </a:endParaRPr>
                    </a:p>
                  </a:txBody>
                  <a:tcPr marL="15383" marR="0" marT="24612" marB="246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>
                          <a:effectLst/>
                        </a:rPr>
                        <a:t>$ 49,000</a:t>
                      </a:r>
                    </a:p>
                  </a:txBody>
                  <a:tcPr marL="0" marR="153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100" dirty="0">
                          <a:effectLst/>
                        </a:rPr>
                        <a:t>2012 est.</a:t>
                      </a:r>
                    </a:p>
                  </a:txBody>
                  <a:tcPr marL="246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6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Domestic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4400" dirty="0" smtClean="0"/>
              <a:t>= C + I + G + </a:t>
            </a:r>
            <a:r>
              <a:rPr lang="en-US" sz="4400" dirty="0" err="1" smtClean="0"/>
              <a:t>Nx</a:t>
            </a:r>
            <a:endParaRPr lang="en-US" sz="4400" dirty="0" smtClean="0"/>
          </a:p>
          <a:p>
            <a:pPr marL="114300" indent="0">
              <a:buNone/>
            </a:pPr>
            <a:endParaRPr lang="en-US" sz="4400" dirty="0"/>
          </a:p>
          <a:p>
            <a:pPr marL="114300" indent="0">
              <a:buNone/>
            </a:pPr>
            <a:endParaRPr lang="en-US" sz="4400" dirty="0" smtClean="0"/>
          </a:p>
          <a:p>
            <a:pPr marL="114300" indent="0">
              <a:buNone/>
            </a:pPr>
            <a:endParaRPr lang="en-US" sz="4400" dirty="0"/>
          </a:p>
          <a:p>
            <a:pPr marL="114300" indent="0">
              <a:buNone/>
            </a:pPr>
            <a:r>
              <a:rPr lang="en-US" sz="2800" dirty="0" smtClean="0"/>
              <a:t>Consumption Method of calculation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646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Domestic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4400" dirty="0" smtClean="0"/>
              <a:t>= value of sales – value of inputs from other businesses (intermediate goods)</a:t>
            </a:r>
          </a:p>
          <a:p>
            <a:pPr marL="114300" indent="0">
              <a:buNone/>
            </a:pPr>
            <a:endParaRPr lang="en-US" sz="4400" dirty="0"/>
          </a:p>
          <a:p>
            <a:pPr marL="114300" indent="0">
              <a:buNone/>
            </a:pPr>
            <a:endParaRPr lang="en-US" sz="4400" dirty="0" smtClean="0"/>
          </a:p>
          <a:p>
            <a:pPr marL="114300" indent="0">
              <a:buNone/>
            </a:pPr>
            <a:endParaRPr lang="en-US" sz="4400" dirty="0"/>
          </a:p>
          <a:p>
            <a:pPr marL="114300" indent="0">
              <a:buNone/>
            </a:pPr>
            <a:r>
              <a:rPr lang="en-US" sz="2800" dirty="0" smtClean="0"/>
              <a:t>Value-added method of calculation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489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Domestic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400" dirty="0" smtClean="0"/>
              <a:t>= W + I + R + P</a:t>
            </a:r>
          </a:p>
          <a:p>
            <a:pPr marL="114300" indent="0">
              <a:buNone/>
            </a:pPr>
            <a:endParaRPr lang="en-US" sz="4400" dirty="0"/>
          </a:p>
          <a:p>
            <a:pPr marL="114300" indent="0">
              <a:buNone/>
            </a:pPr>
            <a:endParaRPr lang="en-US" sz="4400" dirty="0" smtClean="0"/>
          </a:p>
          <a:p>
            <a:pPr marL="114300" indent="0">
              <a:buNone/>
            </a:pPr>
            <a:endParaRPr lang="en-US" sz="4400" dirty="0"/>
          </a:p>
          <a:p>
            <a:pPr marL="114300" indent="0">
              <a:buNone/>
            </a:pPr>
            <a:r>
              <a:rPr lang="en-US" sz="2800" dirty="0" smtClean="0"/>
              <a:t>Income method of calculation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526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502852"/>
              </p:ext>
            </p:extLst>
          </p:nvPr>
        </p:nvGraphicFramePr>
        <p:xfrm>
          <a:off x="228600" y="228600"/>
          <a:ext cx="8686800" cy="5441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466850"/>
                <a:gridCol w="1466850"/>
                <a:gridCol w="1466850"/>
                <a:gridCol w="1466850"/>
              </a:tblGrid>
              <a:tr h="10149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America</a:t>
                      </a:r>
                      <a:r>
                        <a:rPr lang="en-US" baseline="0" dirty="0" smtClean="0"/>
                        <a:t> Ore,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</a:t>
                      </a:r>
                      <a:r>
                        <a:rPr lang="en-US" baseline="0" dirty="0" smtClean="0"/>
                        <a:t> Steel,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Motors,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factor</a:t>
                      </a:r>
                      <a:r>
                        <a:rPr lang="en-US" baseline="0" dirty="0" smtClean="0"/>
                        <a:t> income</a:t>
                      </a:r>
                      <a:endParaRPr lang="en-US" dirty="0"/>
                    </a:p>
                  </a:txBody>
                  <a:tcPr/>
                </a:tc>
              </a:tr>
              <a:tr h="739073">
                <a:tc>
                  <a:txBody>
                    <a:bodyPr/>
                    <a:lstStyle/>
                    <a:p>
                      <a:r>
                        <a:rPr lang="en-US" dirty="0" smtClean="0"/>
                        <a:t>Value of Sales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$4200 (ore)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$9000 (steel)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$21,500 (car)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2003">
                <a:tc>
                  <a:txBody>
                    <a:bodyPr/>
                    <a:lstStyle/>
                    <a:p>
                      <a:r>
                        <a:rPr lang="en-US" dirty="0" smtClean="0"/>
                        <a:t>Intermediate goods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4200 (iron ore)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9000 (steel)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5323">
                <a:tc>
                  <a:txBody>
                    <a:bodyPr/>
                    <a:lstStyle/>
                    <a:p>
                      <a:r>
                        <a:rPr lang="en-US" dirty="0" smtClean="0"/>
                        <a:t>Wages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15,700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 payments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2600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2200</a:t>
                      </a:r>
                      <a:endParaRPr lang="en-US" dirty="0"/>
                    </a:p>
                  </a:txBody>
                  <a:tcPr/>
                </a:tc>
              </a:tr>
              <a:tr h="739073">
                <a:tc>
                  <a:txBody>
                    <a:bodyPr/>
                    <a:lstStyle/>
                    <a:p>
                      <a:r>
                        <a:rPr lang="en-US" dirty="0" smtClean="0"/>
                        <a:t>Total expenditure by firm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8011">
                <a:tc>
                  <a:txBody>
                    <a:bodyPr/>
                    <a:lstStyle/>
                    <a:p>
                      <a:r>
                        <a:rPr lang="en-US" dirty="0" smtClean="0"/>
                        <a:t>Value added by firm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791200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GDP (consumption)?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867400" y="1219200"/>
            <a:ext cx="1524000" cy="762000"/>
          </a:xfrm>
          <a:prstGeom prst="round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F543F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45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536793"/>
              </p:ext>
            </p:extLst>
          </p:nvPr>
        </p:nvGraphicFramePr>
        <p:xfrm>
          <a:off x="228600" y="228600"/>
          <a:ext cx="8686800" cy="5441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466850"/>
                <a:gridCol w="1466850"/>
                <a:gridCol w="1466850"/>
                <a:gridCol w="1466850"/>
              </a:tblGrid>
              <a:tr h="10149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America</a:t>
                      </a:r>
                      <a:r>
                        <a:rPr lang="en-US" baseline="0" dirty="0" smtClean="0"/>
                        <a:t> Ore,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</a:t>
                      </a:r>
                      <a:r>
                        <a:rPr lang="en-US" baseline="0" dirty="0" smtClean="0"/>
                        <a:t> Steel,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Motors,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factor</a:t>
                      </a:r>
                      <a:r>
                        <a:rPr lang="en-US" baseline="0" dirty="0" smtClean="0"/>
                        <a:t> income</a:t>
                      </a:r>
                      <a:endParaRPr lang="en-US" dirty="0"/>
                    </a:p>
                  </a:txBody>
                  <a:tcPr/>
                </a:tc>
              </a:tr>
              <a:tr h="739073">
                <a:tc>
                  <a:txBody>
                    <a:bodyPr/>
                    <a:lstStyle/>
                    <a:p>
                      <a:r>
                        <a:rPr lang="en-US" dirty="0" smtClean="0"/>
                        <a:t>Value of Sales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$4200 (ore)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$9000 (steel)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$21,500 (car)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2003">
                <a:tc>
                  <a:txBody>
                    <a:bodyPr/>
                    <a:lstStyle/>
                    <a:p>
                      <a:r>
                        <a:rPr lang="en-US" dirty="0" smtClean="0"/>
                        <a:t>Intermediate goods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4200 (iron ore)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9000 (steel)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5323">
                <a:tc>
                  <a:txBody>
                    <a:bodyPr/>
                    <a:lstStyle/>
                    <a:p>
                      <a:r>
                        <a:rPr lang="en-US" dirty="0" smtClean="0"/>
                        <a:t>Wages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15,700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 payments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2600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2200</a:t>
                      </a:r>
                      <a:endParaRPr lang="en-US" dirty="0"/>
                    </a:p>
                  </a:txBody>
                  <a:tcPr/>
                </a:tc>
              </a:tr>
              <a:tr h="739073">
                <a:tc>
                  <a:txBody>
                    <a:bodyPr/>
                    <a:lstStyle/>
                    <a:p>
                      <a:r>
                        <a:rPr lang="en-US" dirty="0" smtClean="0"/>
                        <a:t>Total expenditure by firm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8011">
                <a:tc>
                  <a:txBody>
                    <a:bodyPr/>
                    <a:lstStyle/>
                    <a:p>
                      <a:r>
                        <a:rPr lang="en-US" dirty="0" smtClean="0"/>
                        <a:t>Value added by firm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071007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GDP (value added)?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0" y="4953000"/>
            <a:ext cx="4343400" cy="762000"/>
          </a:xfrm>
          <a:prstGeom prst="round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F543F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03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129123"/>
              </p:ext>
            </p:extLst>
          </p:nvPr>
        </p:nvGraphicFramePr>
        <p:xfrm>
          <a:off x="228600" y="228600"/>
          <a:ext cx="8686800" cy="5441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466850"/>
                <a:gridCol w="1466850"/>
                <a:gridCol w="1466850"/>
                <a:gridCol w="1466850"/>
              </a:tblGrid>
              <a:tr h="10149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America</a:t>
                      </a:r>
                      <a:r>
                        <a:rPr lang="en-US" baseline="0" dirty="0" smtClean="0"/>
                        <a:t> Ore,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</a:t>
                      </a:r>
                      <a:r>
                        <a:rPr lang="en-US" baseline="0" dirty="0" smtClean="0"/>
                        <a:t> Steel,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Motors,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factor</a:t>
                      </a:r>
                      <a:r>
                        <a:rPr lang="en-US" baseline="0" dirty="0" smtClean="0"/>
                        <a:t> income</a:t>
                      </a:r>
                      <a:endParaRPr lang="en-US" dirty="0"/>
                    </a:p>
                  </a:txBody>
                  <a:tcPr/>
                </a:tc>
              </a:tr>
              <a:tr h="739073">
                <a:tc>
                  <a:txBody>
                    <a:bodyPr/>
                    <a:lstStyle/>
                    <a:p>
                      <a:r>
                        <a:rPr lang="en-US" dirty="0" smtClean="0"/>
                        <a:t>Value of Sales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$4200 (ore)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$9000 (steel)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$21,500 (car)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2003">
                <a:tc>
                  <a:txBody>
                    <a:bodyPr/>
                    <a:lstStyle/>
                    <a:p>
                      <a:r>
                        <a:rPr lang="en-US" dirty="0" smtClean="0"/>
                        <a:t>Intermediate goods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4200 (iron ore)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9000 (steel)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5323">
                <a:tc>
                  <a:txBody>
                    <a:bodyPr/>
                    <a:lstStyle/>
                    <a:p>
                      <a:r>
                        <a:rPr lang="en-US" dirty="0" smtClean="0"/>
                        <a:t>Wages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15,700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 payments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2600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2200</a:t>
                      </a:r>
                      <a:endParaRPr lang="en-US" dirty="0"/>
                    </a:p>
                  </a:txBody>
                  <a:tcPr/>
                </a:tc>
              </a:tr>
              <a:tr h="739073">
                <a:tc>
                  <a:txBody>
                    <a:bodyPr/>
                    <a:lstStyle/>
                    <a:p>
                      <a:r>
                        <a:rPr lang="en-US" dirty="0" smtClean="0"/>
                        <a:t>Total expenditure by firm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8011">
                <a:tc>
                  <a:txBody>
                    <a:bodyPr/>
                    <a:lstStyle/>
                    <a:p>
                      <a:r>
                        <a:rPr lang="en-US" dirty="0" smtClean="0"/>
                        <a:t>Value added by firm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071007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GDP (income method)?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239000" y="2514600"/>
            <a:ext cx="1752600" cy="2057400"/>
          </a:xfrm>
          <a:prstGeom prst="round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F543F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76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Remember… </a:t>
            </a:r>
            <a:br>
              <a:rPr lang="en-US" dirty="0" smtClean="0"/>
            </a:br>
            <a:r>
              <a:rPr lang="en-US" dirty="0" smtClean="0"/>
              <a:t>GDP doesn’t measure…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Intermediate goods</a:t>
            </a:r>
          </a:p>
          <a:p>
            <a:r>
              <a:rPr lang="en-US" dirty="0" smtClean="0"/>
              <a:t>Non-market activities (plumber doing his own plumbing; mom’s helping other mom’s)</a:t>
            </a:r>
          </a:p>
          <a:p>
            <a:r>
              <a:rPr lang="en-US" dirty="0" smtClean="0"/>
              <a:t>Leisure and the increased productive capacity because of a healthy workforce</a:t>
            </a:r>
          </a:p>
          <a:p>
            <a:r>
              <a:rPr lang="en-US" dirty="0" smtClean="0"/>
              <a:t>Improvements in technology</a:t>
            </a:r>
          </a:p>
          <a:p>
            <a:r>
              <a:rPr lang="en-US" dirty="0" smtClean="0"/>
              <a:t>Black market activities</a:t>
            </a:r>
          </a:p>
          <a:p>
            <a:r>
              <a:rPr lang="en-US" dirty="0" smtClean="0"/>
              <a:t>Environmental impact</a:t>
            </a:r>
          </a:p>
          <a:p>
            <a:r>
              <a:rPr lang="en-US" dirty="0" smtClean="0"/>
              <a:t>AR-15 v. Encyclopedias</a:t>
            </a:r>
          </a:p>
          <a:p>
            <a:r>
              <a:rPr lang="en-US" dirty="0" smtClean="0"/>
              <a:t>Distribution of income (do the 10% get 90%?)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2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 estimates from CIA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324665"/>
              </p:ext>
            </p:extLst>
          </p:nvPr>
        </p:nvGraphicFramePr>
        <p:xfrm>
          <a:off x="1066800" y="1828800"/>
          <a:ext cx="7696200" cy="4794466"/>
        </p:xfrm>
        <a:graphic>
          <a:graphicData uri="http://schemas.openxmlformats.org/drawingml/2006/table">
            <a:tbl>
              <a:tblPr/>
              <a:tblGrid>
                <a:gridCol w="840761"/>
                <a:gridCol w="2780982"/>
                <a:gridCol w="2069566"/>
                <a:gridCol w="2004891"/>
              </a:tblGrid>
              <a:tr h="248974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>
                          <a:effectLst/>
                        </a:rPr>
                        <a:t>Rank</a:t>
                      </a:r>
                      <a:endParaRPr lang="en-US" sz="1200" dirty="0">
                        <a:effectLst/>
                      </a:endParaRPr>
                    </a:p>
                  </a:txBody>
                  <a:tcPr marL="13771" marR="5508" marT="5508" marB="55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>
                          <a:effectLst/>
                        </a:rPr>
                        <a:t>country</a:t>
                      </a:r>
                    </a:p>
                  </a:txBody>
                  <a:tcPr marL="13771" marR="5508" marT="5508" marB="5508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8F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200">
                          <a:effectLst/>
                        </a:rPr>
                        <a:t>GDP (purchasing power parity) </a:t>
                      </a:r>
                    </a:p>
                  </a:txBody>
                  <a:tcPr marL="5508" marR="5508" marT="5508" marB="5508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8F8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>
                          <a:effectLst/>
                        </a:rPr>
                        <a:t>Date of Information</a:t>
                      </a:r>
                    </a:p>
                  </a:txBody>
                  <a:tcPr marL="5508" marR="5508" marT="5508" marB="5508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8F8E7"/>
                    </a:solidFill>
                  </a:tcPr>
                </a:tc>
              </a:tr>
              <a:tr h="10575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26440" marR="26440" marT="13220" marB="13220">
                    <a:lnL>
                      <a:noFill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26440" marR="26440" marT="13220" marB="1322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26440" marR="26440" marT="13220" marB="13220">
                    <a:lnT>
                      <a:noFill/>
                    </a:lnT>
                  </a:tcPr>
                </a:tc>
              </a:tr>
              <a:tr h="79319">
                <a:tc gridSpan="4">
                  <a:txBody>
                    <a:bodyPr/>
                    <a:lstStyle/>
                    <a:p>
                      <a:pPr algn="ctr" rtl="0"/>
                      <a:endParaRPr lang="en-US" sz="12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957">
                <a:tc>
                  <a:txBody>
                    <a:bodyPr/>
                    <a:lstStyle/>
                    <a:p>
                      <a:pPr algn="ctr" rtl="0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>
                          <a:effectLst/>
                          <a:hlinkClick r:id="rId2"/>
                        </a:rPr>
                        <a:t>European Union</a:t>
                      </a:r>
                      <a:endParaRPr lang="en-US" sz="1200">
                        <a:effectLst/>
                      </a:endParaRPr>
                    </a:p>
                  </a:txBody>
                  <a:tcPr marL="13771" marR="0" marT="22033" marB="22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200">
                          <a:effectLst/>
                        </a:rPr>
                        <a:t>$ 15,700,000,000,000</a:t>
                      </a:r>
                    </a:p>
                  </a:txBody>
                  <a:tcPr marL="0" marR="137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>
                          <a:effectLst/>
                        </a:rPr>
                        <a:t>2012 est. </a:t>
                      </a:r>
                    </a:p>
                  </a:txBody>
                  <a:tcPr marL="220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9319">
                <a:tc gridSpan="4">
                  <a:txBody>
                    <a:bodyPr/>
                    <a:lstStyle/>
                    <a:p>
                      <a:pPr algn="ctr" rtl="0"/>
                      <a:endParaRPr lang="en-US" sz="12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957">
                <a:tc>
                  <a:txBody>
                    <a:bodyPr/>
                    <a:lstStyle/>
                    <a:p>
                      <a:pPr algn="ctr" rtl="0"/>
                      <a:r>
                        <a:rPr lang="en-US" sz="1200">
                          <a:effectLst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>
                          <a:effectLst/>
                          <a:hlinkClick r:id="rId3"/>
                        </a:rPr>
                        <a:t>United States</a:t>
                      </a:r>
                      <a:endParaRPr lang="en-US" sz="1200">
                        <a:effectLst/>
                      </a:endParaRPr>
                    </a:p>
                  </a:txBody>
                  <a:tcPr marL="13771" marR="0" marT="22033" marB="22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200">
                          <a:effectLst/>
                        </a:rPr>
                        <a:t>$ 15,660,000,000,000</a:t>
                      </a:r>
                    </a:p>
                  </a:txBody>
                  <a:tcPr marL="0" marR="137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>
                          <a:effectLst/>
                        </a:rPr>
                        <a:t>2012 est. </a:t>
                      </a:r>
                    </a:p>
                  </a:txBody>
                  <a:tcPr marL="220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79319">
                <a:tc gridSpan="4">
                  <a:txBody>
                    <a:bodyPr/>
                    <a:lstStyle/>
                    <a:p>
                      <a:pPr algn="ctr" rtl="0"/>
                      <a:endParaRPr lang="en-US" sz="12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957">
                <a:tc>
                  <a:txBody>
                    <a:bodyPr/>
                    <a:lstStyle/>
                    <a:p>
                      <a:pPr algn="ctr" rtl="0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>
                          <a:effectLst/>
                          <a:hlinkClick r:id="rId4"/>
                        </a:rPr>
                        <a:t>China</a:t>
                      </a:r>
                      <a:endParaRPr lang="en-US" sz="1200">
                        <a:effectLst/>
                      </a:endParaRPr>
                    </a:p>
                  </a:txBody>
                  <a:tcPr marL="13771" marR="0" marT="22033" marB="22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200">
                          <a:effectLst/>
                        </a:rPr>
                        <a:t>$ 12,380,000,000,000</a:t>
                      </a:r>
                    </a:p>
                  </a:txBody>
                  <a:tcPr marL="0" marR="137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>
                          <a:effectLst/>
                        </a:rPr>
                        <a:t>2012 est. </a:t>
                      </a:r>
                    </a:p>
                  </a:txBody>
                  <a:tcPr marL="220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9319">
                <a:tc gridSpan="4">
                  <a:txBody>
                    <a:bodyPr/>
                    <a:lstStyle/>
                    <a:p>
                      <a:pPr algn="ctr" rtl="0"/>
                      <a:endParaRPr lang="en-US" sz="12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957">
                <a:tc>
                  <a:txBody>
                    <a:bodyPr/>
                    <a:lstStyle/>
                    <a:p>
                      <a:pPr algn="ctr" rtl="0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>
                          <a:effectLst/>
                          <a:hlinkClick r:id="rId5"/>
                        </a:rPr>
                        <a:t>India</a:t>
                      </a:r>
                      <a:endParaRPr lang="en-US" sz="1200">
                        <a:effectLst/>
                      </a:endParaRPr>
                    </a:p>
                  </a:txBody>
                  <a:tcPr marL="13771" marR="0" marT="22033" marB="22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200">
                          <a:effectLst/>
                        </a:rPr>
                        <a:t>$ 4,735,000,000,000</a:t>
                      </a:r>
                    </a:p>
                  </a:txBody>
                  <a:tcPr marL="0" marR="137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>
                          <a:effectLst/>
                        </a:rPr>
                        <a:t>2012 est. </a:t>
                      </a:r>
                    </a:p>
                  </a:txBody>
                  <a:tcPr marL="220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79319">
                <a:tc gridSpan="4">
                  <a:txBody>
                    <a:bodyPr/>
                    <a:lstStyle/>
                    <a:p>
                      <a:pPr algn="ctr" rtl="0"/>
                      <a:endParaRPr lang="en-US" sz="12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957">
                <a:tc>
                  <a:txBody>
                    <a:bodyPr/>
                    <a:lstStyle/>
                    <a:p>
                      <a:pPr algn="ctr" rtl="0"/>
                      <a:r>
                        <a:rPr lang="en-US" sz="1200">
                          <a:effectLst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>
                          <a:effectLst/>
                          <a:hlinkClick r:id="rId6"/>
                        </a:rPr>
                        <a:t>Japan</a:t>
                      </a:r>
                      <a:endParaRPr lang="en-US" sz="1200">
                        <a:effectLst/>
                      </a:endParaRPr>
                    </a:p>
                  </a:txBody>
                  <a:tcPr marL="13771" marR="0" marT="22033" marB="22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200">
                          <a:effectLst/>
                        </a:rPr>
                        <a:t>$ 4,617,000,000,000</a:t>
                      </a:r>
                    </a:p>
                  </a:txBody>
                  <a:tcPr marL="0" marR="137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>
                          <a:effectLst/>
                        </a:rPr>
                        <a:t>2012 est. </a:t>
                      </a:r>
                    </a:p>
                  </a:txBody>
                  <a:tcPr marL="220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9319">
                <a:tc gridSpan="4">
                  <a:txBody>
                    <a:bodyPr/>
                    <a:lstStyle/>
                    <a:p>
                      <a:pPr algn="ctr" rtl="0"/>
                      <a:endParaRPr lang="en-US" sz="12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957">
                <a:tc>
                  <a:txBody>
                    <a:bodyPr/>
                    <a:lstStyle/>
                    <a:p>
                      <a:pPr algn="ctr" rtl="0"/>
                      <a:r>
                        <a:rPr lang="en-US" sz="1200">
                          <a:effectLst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>
                          <a:effectLst/>
                          <a:hlinkClick r:id="rId7"/>
                        </a:rPr>
                        <a:t>Germany</a:t>
                      </a:r>
                      <a:endParaRPr lang="en-US" sz="1200">
                        <a:effectLst/>
                      </a:endParaRPr>
                    </a:p>
                  </a:txBody>
                  <a:tcPr marL="13771" marR="0" marT="22033" marB="22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200">
                          <a:effectLst/>
                        </a:rPr>
                        <a:t>$ 3,194,000,000,000</a:t>
                      </a:r>
                    </a:p>
                  </a:txBody>
                  <a:tcPr marL="0" marR="137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>
                          <a:effectLst/>
                        </a:rPr>
                        <a:t>2012 est. </a:t>
                      </a:r>
                    </a:p>
                  </a:txBody>
                  <a:tcPr marL="220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79319">
                <a:tc gridSpan="4">
                  <a:txBody>
                    <a:bodyPr/>
                    <a:lstStyle/>
                    <a:p>
                      <a:pPr algn="ctr" rtl="0"/>
                      <a:endParaRPr lang="en-US" sz="12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957">
                <a:tc>
                  <a:txBody>
                    <a:bodyPr/>
                    <a:lstStyle/>
                    <a:p>
                      <a:pPr algn="ctr" rtl="0"/>
                      <a:r>
                        <a:rPr lang="en-US" sz="1200">
                          <a:effectLst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>
                          <a:effectLst/>
                          <a:hlinkClick r:id="rId8"/>
                        </a:rPr>
                        <a:t>Russia</a:t>
                      </a:r>
                      <a:endParaRPr lang="en-US" sz="1200">
                        <a:effectLst/>
                      </a:endParaRPr>
                    </a:p>
                  </a:txBody>
                  <a:tcPr marL="13771" marR="0" marT="22033" marB="22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200">
                          <a:effectLst/>
                        </a:rPr>
                        <a:t>$ 2,509,000,000,000</a:t>
                      </a:r>
                    </a:p>
                  </a:txBody>
                  <a:tcPr marL="0" marR="137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>
                          <a:effectLst/>
                        </a:rPr>
                        <a:t>2012 est. </a:t>
                      </a:r>
                    </a:p>
                  </a:txBody>
                  <a:tcPr marL="220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9319">
                <a:tc gridSpan="4">
                  <a:txBody>
                    <a:bodyPr/>
                    <a:lstStyle/>
                    <a:p>
                      <a:pPr algn="ctr" rtl="0"/>
                      <a:endParaRPr lang="en-US" sz="12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957">
                <a:tc>
                  <a:txBody>
                    <a:bodyPr/>
                    <a:lstStyle/>
                    <a:p>
                      <a:pPr algn="ctr" rtl="0"/>
                      <a:r>
                        <a:rPr lang="en-US" sz="1200">
                          <a:effectLst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>
                          <a:effectLst/>
                          <a:hlinkClick r:id="rId9"/>
                        </a:rPr>
                        <a:t>Brazil</a:t>
                      </a:r>
                      <a:endParaRPr lang="en-US" sz="1200">
                        <a:effectLst/>
                      </a:endParaRPr>
                    </a:p>
                  </a:txBody>
                  <a:tcPr marL="13771" marR="0" marT="22033" marB="22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200">
                          <a:effectLst/>
                        </a:rPr>
                        <a:t>$ 2,362,000,000,000</a:t>
                      </a:r>
                    </a:p>
                  </a:txBody>
                  <a:tcPr marL="0" marR="137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>
                          <a:effectLst/>
                        </a:rPr>
                        <a:t>2012 est. </a:t>
                      </a:r>
                    </a:p>
                  </a:txBody>
                  <a:tcPr marL="220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79319">
                <a:tc gridSpan="4">
                  <a:txBody>
                    <a:bodyPr/>
                    <a:lstStyle/>
                    <a:p>
                      <a:pPr algn="ctr" rtl="0"/>
                      <a:endParaRPr lang="en-US" sz="12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957">
                <a:tc>
                  <a:txBody>
                    <a:bodyPr/>
                    <a:lstStyle/>
                    <a:p>
                      <a:pPr algn="ctr" rtl="0"/>
                      <a:r>
                        <a:rPr lang="en-US" sz="1200">
                          <a:effectLst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>
                          <a:effectLst/>
                          <a:hlinkClick r:id="rId10"/>
                        </a:rPr>
                        <a:t>United Kingdom</a:t>
                      </a:r>
                      <a:endParaRPr lang="en-US" sz="1200">
                        <a:effectLst/>
                      </a:endParaRPr>
                    </a:p>
                  </a:txBody>
                  <a:tcPr marL="13771" marR="0" marT="22033" marB="22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200">
                          <a:effectLst/>
                        </a:rPr>
                        <a:t>$ 2,323,000,000,000</a:t>
                      </a:r>
                    </a:p>
                  </a:txBody>
                  <a:tcPr marL="0" marR="137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>
                          <a:effectLst/>
                        </a:rPr>
                        <a:t>2012 est. </a:t>
                      </a:r>
                    </a:p>
                  </a:txBody>
                  <a:tcPr marL="220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9319">
                <a:tc gridSpan="4">
                  <a:txBody>
                    <a:bodyPr/>
                    <a:lstStyle/>
                    <a:p>
                      <a:pPr algn="ctr" rtl="0"/>
                      <a:endParaRPr lang="en-US" sz="12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957">
                <a:tc>
                  <a:txBody>
                    <a:bodyPr/>
                    <a:lstStyle/>
                    <a:p>
                      <a:pPr algn="ctr" rtl="0"/>
                      <a:r>
                        <a:rPr lang="en-US" sz="1200">
                          <a:effectLst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>
                          <a:effectLst/>
                          <a:hlinkClick r:id="rId11"/>
                        </a:rPr>
                        <a:t>France</a:t>
                      </a:r>
                      <a:endParaRPr lang="en-US" sz="1200">
                        <a:effectLst/>
                      </a:endParaRPr>
                    </a:p>
                  </a:txBody>
                  <a:tcPr marL="13771" marR="0" marT="22033" marB="22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200">
                          <a:effectLst/>
                        </a:rPr>
                        <a:t>$ 2,253,000,000,000</a:t>
                      </a:r>
                    </a:p>
                  </a:txBody>
                  <a:tcPr marL="0" marR="137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>
                          <a:effectLst/>
                        </a:rPr>
                        <a:t>2012 est. </a:t>
                      </a:r>
                    </a:p>
                  </a:txBody>
                  <a:tcPr marL="220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5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611</Words>
  <Application>Microsoft Office PowerPoint</Application>
  <PresentationFormat>On-screen Show (4:3)</PresentationFormat>
  <Paragraphs>258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Measuring Economic Performance</vt:lpstr>
      <vt:lpstr>Gross Domestic Product</vt:lpstr>
      <vt:lpstr>Gross Domestic Product</vt:lpstr>
      <vt:lpstr>Gross Domestic Product</vt:lpstr>
      <vt:lpstr>PowerPoint Presentation</vt:lpstr>
      <vt:lpstr>PowerPoint Presentation</vt:lpstr>
      <vt:lpstr>PowerPoint Presentation</vt:lpstr>
      <vt:lpstr>Remember…  GDP doesn’t measure…</vt:lpstr>
      <vt:lpstr>GDP estimates from CIA</vt:lpstr>
      <vt:lpstr>Better picture of GDP?</vt:lpstr>
      <vt:lpstr>Per Capita GDP … CIA</vt:lpstr>
    </vt:vector>
  </TitlesOfParts>
  <Company>USD 229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Economic Performance</dc:title>
  <dc:creator>Barikmo, Kristoffer R.</dc:creator>
  <cp:lastModifiedBy>Barikmo, Kristoffer R.</cp:lastModifiedBy>
  <cp:revision>1</cp:revision>
  <dcterms:created xsi:type="dcterms:W3CDTF">2015-01-23T15:19:17Z</dcterms:created>
  <dcterms:modified xsi:type="dcterms:W3CDTF">2015-01-23T15:20:08Z</dcterms:modified>
</cp:coreProperties>
</file>