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notesSlides/notesSlide3.xml" ContentType="application/vnd.openxmlformats-officedocument.presentationml.notesSlide+xml"/>
  <Override PartName="/ppt/tags/tag18.xml" ContentType="application/vnd.openxmlformats-officedocument.presentationml.tags+xml"/>
  <Override PartName="/ppt/notesSlides/notesSlide4.xml" ContentType="application/vnd.openxmlformats-officedocument.presentationml.notesSlide+xml"/>
  <Override PartName="/ppt/tags/tag19.xml" ContentType="application/vnd.openxmlformats-officedocument.presentationml.tags+xml"/>
  <Override PartName="/ppt/notesSlides/notesSlide5.xml" ContentType="application/vnd.openxmlformats-officedocument.presentationml.notesSlide+xml"/>
  <Override PartName="/ppt/tags/tag20.xml" ContentType="application/vnd.openxmlformats-officedocument.presentationml.tags+xml"/>
  <Override PartName="/ppt/notesSlides/notesSlide6.xml" ContentType="application/vnd.openxmlformats-officedocument.presentationml.notesSlide+xml"/>
  <Override PartName="/ppt/tags/tag21.xml" ContentType="application/vnd.openxmlformats-officedocument.presentationml.tags+xml"/>
  <Override PartName="/ppt/notesSlides/notesSlide7.xml" ContentType="application/vnd.openxmlformats-officedocument.presentationml.notesSlide+xml"/>
  <Override PartName="/ppt/tags/tag22.xml" ContentType="application/vnd.openxmlformats-officedocument.presentationml.tags+xml"/>
  <Override PartName="/ppt/notesSlides/notesSlide8.xml" ContentType="application/vnd.openxmlformats-officedocument.presentationml.notesSlide+xml"/>
  <Override PartName="/ppt/tags/tag23.xml" ContentType="application/vnd.openxmlformats-officedocument.presentationml.tags+xml"/>
  <Override PartName="/ppt/notesSlides/notesSlide9.xml" ContentType="application/vnd.openxmlformats-officedocument.presentationml.notesSlide+xml"/>
  <Override PartName="/ppt/tags/tag24.xml" ContentType="application/vnd.openxmlformats-officedocument.presentationml.tags+xml"/>
  <Override PartName="/ppt/notesSlides/notesSlide10.xml" ContentType="application/vnd.openxmlformats-officedocument.presentationml.notesSlide+xml"/>
  <Override PartName="/ppt/tags/tag2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15"/>
  </p:notesMasterIdLst>
  <p:handoutMasterIdLst>
    <p:handoutMasterId r:id="rId16"/>
  </p:handoutMasterIdLst>
  <p:sldIdLst>
    <p:sldId id="326" r:id="rId2"/>
    <p:sldId id="327" r:id="rId3"/>
    <p:sldId id="328" r:id="rId4"/>
    <p:sldId id="329" r:id="rId5"/>
    <p:sldId id="258" r:id="rId6"/>
    <p:sldId id="262" r:id="rId7"/>
    <p:sldId id="264" r:id="rId8"/>
    <p:sldId id="325" r:id="rId9"/>
    <p:sldId id="314" r:id="rId10"/>
    <p:sldId id="331" r:id="rId11"/>
    <p:sldId id="330" r:id="rId12"/>
    <p:sldId id="275" r:id="rId13"/>
    <p:sldId id="299" r:id="rId1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2" d="100"/>
          <a:sy n="102" d="100"/>
        </p:scale>
        <p:origin x="26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079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07628AE3-484F-4DFC-A800-0C5E5BE555DE}" type="datetimeFigureOut">
              <a:rPr lang="en-US" altLang="en-US"/>
              <a:pPr/>
              <a:t>1/31/2017</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9AAC76C6-64AE-4D12-B76E-7A6C44B98618}" type="slidenum">
              <a:rPr lang="en-US" altLang="en-US"/>
              <a:pPr/>
              <a:t>‹#›</a:t>
            </a:fld>
            <a:endParaRPr lang="en-US" altLang="en-US"/>
          </a:p>
        </p:txBody>
      </p:sp>
    </p:spTree>
    <p:extLst>
      <p:ext uri="{BB962C8B-B14F-4D97-AF65-F5344CB8AC3E}">
        <p14:creationId xmlns:p14="http://schemas.microsoft.com/office/powerpoint/2010/main" val="16779476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91A67424-9743-4364-B189-707C3113D7CB}" type="datetimeFigureOut">
              <a:rPr lang="en-US" altLang="en-US"/>
              <a:pPr/>
              <a:t>1/31/2017</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D8470768-402D-4762-81C8-C8F32DBC999F}" type="slidenum">
              <a:rPr lang="en-US" altLang="en-US"/>
              <a:pPr/>
              <a:t>‹#›</a:t>
            </a:fld>
            <a:endParaRPr lang="en-US" altLang="en-US"/>
          </a:p>
        </p:txBody>
      </p:sp>
    </p:spTree>
    <p:extLst>
      <p:ext uri="{BB962C8B-B14F-4D97-AF65-F5344CB8AC3E}">
        <p14:creationId xmlns:p14="http://schemas.microsoft.com/office/powerpoint/2010/main" val="31354474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5A3CF3DD-938E-48CE-8919-523F585EAC8E}" type="slidenum">
              <a:rPr lang="en-US" altLang="en-US" sz="1200"/>
              <a:pPr eaLnBrk="1" hangingPunct="1"/>
              <a:t>1</a:t>
            </a:fld>
            <a:endParaRPr lang="en-US" altLang="en-US" sz="1200"/>
          </a:p>
        </p:txBody>
      </p:sp>
      <p:sp>
        <p:nvSpPr>
          <p:cNvPr id="63490" name="Rectangle 2"/>
          <p:cNvSpPr>
            <a:spLocks noGrp="1" noRot="1" noChangeAspect="1" noChangeArrowheads="1" noTextEdit="1"/>
          </p:cNvSpPr>
          <p:nvPr>
            <p:ph type="sldImg"/>
            <p:custDataLst>
              <p:tags r:id="rId1"/>
            </p:custDataLst>
          </p:nvPr>
        </p:nvSpPr>
        <p:spPr>
          <a:ln/>
          <a:extLst>
            <a:ext uri="{FAA26D3D-D897-4be2-8F04-BA451C77F1D7}">
              <ma14:placeholderFlag xmlns="" xmlns:ma14="http://schemas.microsoft.com/office/mac/drawingml/2011/main" val="1"/>
            </a:ext>
          </a:extLst>
        </p:spPr>
      </p:sp>
      <p:sp>
        <p:nvSpPr>
          <p:cNvPr id="63491" name="Rectangle 3"/>
          <p:cNvSpPr>
            <a:spLocks noGrp="1" noChangeArrowheads="1"/>
          </p:cNvSpPr>
          <p:nvPr>
            <p:ph type="body" idx="1"/>
          </p:nvPr>
        </p:nvSpPr>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12359964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8470768-402D-4762-81C8-C8F32DBC999F}" type="slidenum">
              <a:rPr lang="en-US" altLang="en-US" smtClean="0"/>
              <a:pPr/>
              <a:t>10</a:t>
            </a:fld>
            <a:endParaRPr lang="en-US" altLang="en-US"/>
          </a:p>
        </p:txBody>
      </p:sp>
    </p:spTree>
    <p:extLst>
      <p:ext uri="{BB962C8B-B14F-4D97-AF65-F5344CB8AC3E}">
        <p14:creationId xmlns:p14="http://schemas.microsoft.com/office/powerpoint/2010/main" val="3716555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BA05121C-70C3-4ABB-9D5B-22B75DF1D8F7}" type="slidenum">
              <a:rPr lang="en-US" altLang="en-US" sz="1200">
                <a:latin typeface="Calibri" pitchFamily="34" charset="0"/>
              </a:rPr>
              <a:pPr eaLnBrk="1" hangingPunct="1"/>
              <a:t>12</a:t>
            </a:fld>
            <a:endParaRPr lang="en-US" altLang="en-US" sz="1200">
              <a:latin typeface="Calibri" pitchFamily="34" charset="0"/>
            </a:endParaRPr>
          </a:p>
        </p:txBody>
      </p:sp>
    </p:spTree>
    <p:extLst>
      <p:ext uri="{BB962C8B-B14F-4D97-AF65-F5344CB8AC3E}">
        <p14:creationId xmlns:p14="http://schemas.microsoft.com/office/powerpoint/2010/main" val="2797819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b="1" smtClean="0">
                <a:latin typeface="Arial" pitchFamily="34" charset="0"/>
                <a:cs typeface="Arial" pitchFamily="34" charset="0"/>
              </a:rPr>
              <a:t>Figure 9.4 Effect of Party Identification on the Vote, 2008</a:t>
            </a:r>
          </a:p>
          <a:p>
            <a:r>
              <a:rPr lang="en-US" altLang="en-US" smtClean="0">
                <a:latin typeface="Arial" pitchFamily="34" charset="0"/>
                <a:cs typeface="Arial" pitchFamily="34" charset="0"/>
              </a:rPr>
              <a:t>The 2008 election showed that party identification still plays a key role in voting behavior.  The chart shows the results of exit polls of thousands of voters as they left hundreds of polling places across the nation on election day.  Voters were asked what party they identified with and how they voted for president.  Those who identified with one of the two parties voted strongly for their party</a:t>
            </a:r>
            <a:r>
              <a:rPr lang="ja-JP" altLang="en-US" smtClean="0">
                <a:latin typeface="Arial" pitchFamily="34" charset="0"/>
                <a:cs typeface="Arial" pitchFamily="34" charset="0"/>
              </a:rPr>
              <a:t>’</a:t>
            </a:r>
            <a:r>
              <a:rPr lang="en-US" altLang="ja-JP" smtClean="0">
                <a:latin typeface="Arial" pitchFamily="34" charset="0"/>
                <a:cs typeface="Arial" pitchFamily="34" charset="0"/>
              </a:rPr>
              <a:t>s candidate.</a:t>
            </a:r>
          </a:p>
          <a:p>
            <a:r>
              <a:rPr lang="en-US" altLang="en-US" smtClean="0">
                <a:latin typeface="Arial" pitchFamily="34" charset="0"/>
                <a:cs typeface="Arial" pitchFamily="34" charset="0"/>
              </a:rPr>
              <a:t>Source: Data from Bob Davis, </a:t>
            </a:r>
            <a:r>
              <a:rPr lang="ja-JP" altLang="en-US" smtClean="0">
                <a:latin typeface="Arial" pitchFamily="34" charset="0"/>
                <a:cs typeface="Arial" pitchFamily="34" charset="0"/>
              </a:rPr>
              <a:t>“</a:t>
            </a:r>
            <a:r>
              <a:rPr lang="en-US" altLang="ja-JP" smtClean="0">
                <a:latin typeface="Arial" pitchFamily="34" charset="0"/>
                <a:cs typeface="Arial" pitchFamily="34" charset="0"/>
              </a:rPr>
              <a:t>Voters Cast Their Ballots With the Economy in Mind, Exit Polls Indicate,</a:t>
            </a:r>
            <a:r>
              <a:rPr lang="ja-JP" altLang="en-US" smtClean="0">
                <a:latin typeface="Arial" pitchFamily="34" charset="0"/>
                <a:cs typeface="Arial" pitchFamily="34" charset="0"/>
              </a:rPr>
              <a:t>”</a:t>
            </a:r>
            <a:r>
              <a:rPr lang="en-US" altLang="ja-JP" smtClean="0">
                <a:latin typeface="Arial" pitchFamily="34" charset="0"/>
                <a:cs typeface="Arial" pitchFamily="34" charset="0"/>
              </a:rPr>
              <a:t> Wall Street Journal, NOVEMBER 5, 2008, http://online.wsj.com/article/SB122584499389399483.html#articleTabs%3Dinteractive.</a:t>
            </a:r>
          </a:p>
          <a:p>
            <a:endParaRPr lang="en-US" altLang="en-US" smtClean="0"/>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857DAA64-1F65-485E-82A4-E44A84E82CF6}" type="slidenum">
              <a:rPr lang="en-US" altLang="en-US" sz="1200">
                <a:latin typeface="Calibri" pitchFamily="34" charset="0"/>
              </a:rPr>
              <a:pPr eaLnBrk="1" hangingPunct="1"/>
              <a:t>13</a:t>
            </a:fld>
            <a:endParaRPr lang="en-US" altLang="en-US" sz="1200">
              <a:latin typeface="Calibri" pitchFamily="34" charset="0"/>
            </a:endParaRPr>
          </a:p>
        </p:txBody>
      </p:sp>
    </p:spTree>
    <p:extLst>
      <p:ext uri="{BB962C8B-B14F-4D97-AF65-F5344CB8AC3E}">
        <p14:creationId xmlns:p14="http://schemas.microsoft.com/office/powerpoint/2010/main" val="1794966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F5B03069-EFFA-4B33-8FC7-15CE3F9F1448}" type="slidenum">
              <a:rPr lang="en-US" altLang="en-US" sz="1200"/>
              <a:pPr eaLnBrk="1" hangingPunct="1"/>
              <a:t>2</a:t>
            </a:fld>
            <a:endParaRPr lang="en-US" altLang="en-US" sz="1200"/>
          </a:p>
        </p:txBody>
      </p:sp>
      <p:sp>
        <p:nvSpPr>
          <p:cNvPr id="81922" name="Rectangle 2"/>
          <p:cNvSpPr>
            <a:spLocks noGrp="1" noRot="1" noChangeAspect="1" noChangeArrowheads="1"/>
          </p:cNvSpPr>
          <p:nvPr>
            <p:ph type="sldImg"/>
            <p:custDataLst>
              <p:tags r:id="rId1"/>
            </p:custDataLst>
          </p:nvPr>
        </p:nvSpPr>
        <p:spPr>
          <a:solidFill>
            <a:srgbClr val="FFFFFF"/>
          </a:solidFill>
          <a:ln/>
          <a:extLst>
            <a:ext uri="{FAA26D3D-D897-4be2-8F04-BA451C77F1D7}">
              <ma14:placeholderFlag xmlns="" xmlns:ma14="http://schemas.microsoft.com/office/mac/drawingml/2011/main" val="1"/>
            </a:ext>
          </a:extLst>
        </p:spPr>
      </p:sp>
      <p:sp>
        <p:nvSpPr>
          <p:cNvPr id="81923"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1911966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B96AC9BE-45B0-427A-A71E-D58EB39BF1F4}" type="slidenum">
              <a:rPr lang="en-US" altLang="en-US" sz="1200"/>
              <a:pPr eaLnBrk="1" hangingPunct="1"/>
              <a:t>3</a:t>
            </a:fld>
            <a:endParaRPr lang="en-US" altLang="en-US" sz="1200"/>
          </a:p>
        </p:txBody>
      </p:sp>
      <p:sp>
        <p:nvSpPr>
          <p:cNvPr id="65538" name="Rectangle 2"/>
          <p:cNvSpPr>
            <a:spLocks noGrp="1" noRot="1" noChangeAspect="1" noChangeArrowheads="1" noTextEdit="1"/>
          </p:cNvSpPr>
          <p:nvPr>
            <p:ph type="sldImg"/>
            <p:custDataLst>
              <p:tags r:id="rId1"/>
            </p:custDataLst>
          </p:nvPr>
        </p:nvSpPr>
        <p:spPr>
          <a:ln/>
          <a:extLst>
            <a:ext uri="{FAA26D3D-D897-4be2-8F04-BA451C77F1D7}">
              <ma14:placeholderFlag xmlns="" xmlns:ma14="http://schemas.microsoft.com/office/mac/drawingml/2011/main" val="1"/>
            </a:ext>
          </a:extLst>
        </p:spPr>
      </p:sp>
      <p:sp>
        <p:nvSpPr>
          <p:cNvPr id="65539" name="Rectangle 3"/>
          <p:cNvSpPr>
            <a:spLocks noGrp="1" noChangeArrowheads="1"/>
          </p:cNvSpPr>
          <p:nvPr>
            <p:ph type="body" idx="1"/>
          </p:nvPr>
        </p:nvSpPr>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3453667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FAA26D3D-D897-4be2-8F04-BA451C77F1D7}">
              <ma14:placeholderFlag xmlns="" xmlns:ma14="http://schemas.microsoft.com/office/mac/drawingml/2011/main" val="1"/>
            </a:ext>
          </a:extLst>
        </p:spPr>
        <p:txBody>
          <a:bodyPr/>
          <a:lstStyle>
            <a:lvl1pPr eaLnBrk="0" hangingPunct="0">
              <a:defRPr sz="2400">
                <a:solidFill>
                  <a:schemeClr val="tx1"/>
                </a:solidFill>
                <a:latin typeface="Times New Roman" pitchFamily="18" charset="0"/>
                <a:ea typeface="MS PGothic" pitchFamily="34" charset="-128"/>
              </a:defRPr>
            </a:lvl1pPr>
            <a:lvl2pPr marL="742950" indent="-285750" eaLnBrk="0" hangingPunct="0">
              <a:defRPr sz="2400">
                <a:solidFill>
                  <a:schemeClr val="tx1"/>
                </a:solidFill>
                <a:latin typeface="Times New Roman" pitchFamily="18" charset="0"/>
                <a:ea typeface="MS PGothic" pitchFamily="34" charset="-128"/>
              </a:defRPr>
            </a:lvl2pPr>
            <a:lvl3pPr marL="1143000" indent="-228600" eaLnBrk="0" hangingPunct="0">
              <a:defRPr sz="2400">
                <a:solidFill>
                  <a:schemeClr val="tx1"/>
                </a:solidFill>
                <a:latin typeface="Times New Roman" pitchFamily="18" charset="0"/>
                <a:ea typeface="MS PGothic" pitchFamily="34" charset="-128"/>
              </a:defRPr>
            </a:lvl3pPr>
            <a:lvl4pPr marL="1600200" indent="-228600" eaLnBrk="0" hangingPunct="0">
              <a:defRPr sz="2400">
                <a:solidFill>
                  <a:schemeClr val="tx1"/>
                </a:solidFill>
                <a:latin typeface="Times New Roman" pitchFamily="18" charset="0"/>
                <a:ea typeface="MS PGothic" pitchFamily="34" charset="-128"/>
              </a:defRPr>
            </a:lvl4pPr>
            <a:lvl5pPr marL="2057400" indent="-228600" eaLnBrk="0" hangingPunct="0">
              <a:defRPr sz="2400">
                <a:solidFill>
                  <a:schemeClr val="tx1"/>
                </a:solidFill>
                <a:latin typeface="Times New Roman" pitchFamily="18" charset="0"/>
                <a:ea typeface="MS PGothic"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MS PGothic"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MS PGothic"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MS PGothic"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MS PGothic" pitchFamily="34" charset="-128"/>
              </a:defRPr>
            </a:lvl9pPr>
          </a:lstStyle>
          <a:p>
            <a:pPr eaLnBrk="1" hangingPunct="1"/>
            <a:fld id="{DA8EB082-9EC4-4C11-8D10-C7ED3952370C}" type="slidenum">
              <a:rPr lang="en-US" altLang="en-US" sz="1200"/>
              <a:pPr eaLnBrk="1" hangingPunct="1"/>
              <a:t>4</a:t>
            </a:fld>
            <a:endParaRPr lang="en-US" altLang="en-US" sz="1200"/>
          </a:p>
        </p:txBody>
      </p:sp>
      <p:sp>
        <p:nvSpPr>
          <p:cNvPr id="233474" name="Rectangle 2"/>
          <p:cNvSpPr>
            <a:spLocks noGrp="1" noRot="1" noChangeAspect="1" noChangeArrowheads="1" noTextEdit="1"/>
          </p:cNvSpPr>
          <p:nvPr>
            <p:ph type="sldImg"/>
            <p:custDataLst>
              <p:tags r:id="rId1"/>
            </p:custDataLst>
          </p:nvPr>
        </p:nvSpPr>
        <p:spPr>
          <a:ln/>
          <a:extLst>
            <a:ext uri="{FAA26D3D-D897-4be2-8F04-BA451C77F1D7}">
              <ma14:placeholderFlag xmlns="" xmlns:ma14="http://schemas.microsoft.com/office/mac/drawingml/2011/main" val="1"/>
            </a:ext>
          </a:extLst>
        </p:spPr>
      </p:sp>
      <p:sp>
        <p:nvSpPr>
          <p:cNvPr id="233475" name="Rectangle 3"/>
          <p:cNvSpPr>
            <a:spLocks noGrp="1" noChangeArrowheads="1"/>
          </p:cNvSpPr>
          <p:nvPr>
            <p:ph type="body" idx="1"/>
          </p:nvPr>
        </p:nvSpPr>
        <p:spPr/>
        <p:txBody>
          <a:bodyPr/>
          <a:lstStyle/>
          <a:p>
            <a:pPr eaLnBrk="1" hangingPunct="1">
              <a:spcBef>
                <a:spcPct val="0"/>
              </a:spcBef>
              <a:defRPr/>
            </a:pPr>
            <a:endParaRPr lang="en-US" sz="2400" smtClean="0">
              <a:ea typeface="ＭＳ Ｐゴシック" charset="0"/>
              <a:cs typeface="+mn-cs"/>
            </a:endParaRPr>
          </a:p>
        </p:txBody>
      </p:sp>
    </p:spTree>
    <p:extLst>
      <p:ext uri="{BB962C8B-B14F-4D97-AF65-F5344CB8AC3E}">
        <p14:creationId xmlns:p14="http://schemas.microsoft.com/office/powerpoint/2010/main" val="3992481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8"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43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29840761-55D5-4579-8A4E-C0AF18192284}" type="slidenum">
              <a:rPr lang="en-US" altLang="en-US" sz="1200">
                <a:latin typeface="Calibri" pitchFamily="34" charset="0"/>
              </a:rPr>
              <a:pPr eaLnBrk="1" hangingPunct="1"/>
              <a:t>5</a:t>
            </a:fld>
            <a:endParaRPr lang="en-US" altLang="en-US" sz="1200">
              <a:latin typeface="Calibri" pitchFamily="34" charset="0"/>
            </a:endParaRPr>
          </a:p>
        </p:txBody>
      </p:sp>
    </p:spTree>
    <p:extLst>
      <p:ext uri="{BB962C8B-B14F-4D97-AF65-F5344CB8AC3E}">
        <p14:creationId xmlns:p14="http://schemas.microsoft.com/office/powerpoint/2010/main" val="2665485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7429838-A208-4ACE-A0A1-C3D32CEAC0F8}" type="slidenum">
              <a:rPr lang="en-US" altLang="en-US" sz="1200">
                <a:latin typeface="Calibri" pitchFamily="34" charset="0"/>
              </a:rPr>
              <a:pPr eaLnBrk="1" hangingPunct="1"/>
              <a:t>6</a:t>
            </a:fld>
            <a:endParaRPr lang="en-US" altLang="en-US" sz="1200">
              <a:latin typeface="Calibri" pitchFamily="34" charset="0"/>
            </a:endParaRPr>
          </a:p>
        </p:txBody>
      </p:sp>
    </p:spTree>
    <p:extLst>
      <p:ext uri="{BB962C8B-B14F-4D97-AF65-F5344CB8AC3E}">
        <p14:creationId xmlns:p14="http://schemas.microsoft.com/office/powerpoint/2010/main" val="10158666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endParaRPr lang="en-US" altLang="en-US" smtClean="0"/>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8C31F24C-669B-449B-9C2A-03C718BD1B8F}" type="slidenum">
              <a:rPr lang="en-US" altLang="en-US" sz="1200">
                <a:latin typeface="Calibri" pitchFamily="34" charset="0"/>
              </a:rPr>
              <a:pPr eaLnBrk="1" hangingPunct="1"/>
              <a:t>7</a:t>
            </a:fld>
            <a:endParaRPr lang="en-US" altLang="en-US" sz="1200">
              <a:latin typeface="Calibri" pitchFamily="34" charset="0"/>
            </a:endParaRPr>
          </a:p>
        </p:txBody>
      </p:sp>
    </p:spTree>
    <p:extLst>
      <p:ext uri="{BB962C8B-B14F-4D97-AF65-F5344CB8AC3E}">
        <p14:creationId xmlns:p14="http://schemas.microsoft.com/office/powerpoint/2010/main" val="701400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D8470768-402D-4762-81C8-C8F32DBC999F}" type="slidenum">
              <a:rPr lang="en-US" altLang="en-US" smtClean="0"/>
              <a:pPr/>
              <a:t>8</a:t>
            </a:fld>
            <a:endParaRPr lang="en-US" altLang="en-US"/>
          </a:p>
        </p:txBody>
      </p:sp>
    </p:spTree>
    <p:extLst>
      <p:ext uri="{BB962C8B-B14F-4D97-AF65-F5344CB8AC3E}">
        <p14:creationId xmlns:p14="http://schemas.microsoft.com/office/powerpoint/2010/main" val="3656131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altLang="en-US" b="1" smtClean="0">
                <a:latin typeface="Arial" pitchFamily="34" charset="0"/>
                <a:cs typeface="Arial" pitchFamily="34" charset="0"/>
              </a:rPr>
              <a:t>Figure 9.1 From Many to Two: Presidential Hopefuls Starting and Dropping Out</a:t>
            </a:r>
          </a:p>
          <a:p>
            <a:r>
              <a:rPr lang="en-US" altLang="en-US" smtClean="0">
                <a:latin typeface="Arial" pitchFamily="34" charset="0"/>
                <a:cs typeface="Arial" pitchFamily="34" charset="0"/>
              </a:rPr>
              <a:t>Over three hundred candidates filed with the Federal Election Commission (FEC) to run for president in 2012.  The graph lists the ten Republicans who filed with the FEC as presidential candidates and who received significant early attention.  As usual, some candidates withdrew before the delegate selection process began and others dropped out afterward for lack of support.  By late January, only four hopefuls were competing in the numerous televised debates.</a:t>
            </a:r>
          </a:p>
          <a:p>
            <a:r>
              <a:rPr lang="en-US" altLang="en-US" smtClean="0">
                <a:latin typeface="Arial" pitchFamily="34" charset="0"/>
                <a:cs typeface="Arial" pitchFamily="34" charset="0"/>
              </a:rPr>
              <a:t>Source © Cengage Learning</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1AC71C95-721B-496A-B3E8-412BDCA7B0DA}" type="slidenum">
              <a:rPr lang="en-US" altLang="en-US" sz="1200">
                <a:latin typeface="Calibri" pitchFamily="34" charset="0"/>
              </a:rPr>
              <a:pPr eaLnBrk="1" hangingPunct="1"/>
              <a:t>9</a:t>
            </a:fld>
            <a:endParaRPr lang="en-US" altLang="en-US" sz="1200">
              <a:latin typeface="Calibri" pitchFamily="34" charset="0"/>
            </a:endParaRPr>
          </a:p>
        </p:txBody>
      </p:sp>
    </p:spTree>
    <p:extLst>
      <p:ext uri="{BB962C8B-B14F-4D97-AF65-F5344CB8AC3E}">
        <p14:creationId xmlns:p14="http://schemas.microsoft.com/office/powerpoint/2010/main" val="3813427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6" name="Flowchart: Document 6"/>
          <p:cNvSpPr/>
          <p:nvPr/>
        </p:nvSpPr>
        <p:spPr>
          <a:xfrm rot="10800000">
            <a:off x="1" y="1520731"/>
            <a:ext cx="9144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9" name="Title 8"/>
          <p:cNvSpPr>
            <a:spLocks noGrp="1"/>
          </p:cNvSpPr>
          <p:nvPr>
            <p:ph type="ctrTitle"/>
          </p:nvPr>
        </p:nvSpPr>
        <p:spPr>
          <a:xfrm>
            <a:off x="502920" y="2775745"/>
            <a:ext cx="8229600" cy="2167128"/>
          </a:xfrm>
          <a:noFill/>
          <a:ln>
            <a:noFill/>
          </a:ln>
        </p:spPr>
        <p:txBody>
          <a:bodyPr tIns="0" bIns="0" anchor="t"/>
          <a:lstStyle>
            <a:lvl1pPr>
              <a:defRPr sz="5000" cap="all" baseline="0">
                <a:solidFill>
                  <a:schemeClr val="tx2">
                    <a:lumMod val="75000"/>
                  </a:schemeClr>
                </a:solidFill>
                <a:effectLst>
                  <a:reflection blurRad="12000" stA="25000" endPos="49000" dist="5000" dir="5400000" sy="-100000" algn="bl" rotWithShape="0"/>
                </a:effectLst>
              </a:defRPr>
            </a:lvl1pPr>
          </a:lstStyle>
          <a:p>
            <a:r>
              <a:rPr lang="en-US" dirty="0" smtClean="0"/>
              <a:t>Click to edit Master title style</a:t>
            </a:r>
            <a:endParaRPr lang="en-US" dirty="0"/>
          </a:p>
        </p:txBody>
      </p:sp>
      <p:sp>
        <p:nvSpPr>
          <p:cNvPr id="17" name="Subtitle 16"/>
          <p:cNvSpPr>
            <a:spLocks noGrp="1"/>
          </p:cNvSpPr>
          <p:nvPr>
            <p:ph type="subTitle" idx="1"/>
          </p:nvPr>
        </p:nvSpPr>
        <p:spPr>
          <a:xfrm>
            <a:off x="500064" y="1559720"/>
            <a:ext cx="51054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dirty="0"/>
          </a:p>
        </p:txBody>
      </p:sp>
      <p:sp>
        <p:nvSpPr>
          <p:cNvPr id="7" name="Date Placeholder 29"/>
          <p:cNvSpPr>
            <a:spLocks noGrp="1"/>
          </p:cNvSpPr>
          <p:nvPr>
            <p:ph type="dt" sz="half" idx="10"/>
          </p:nvPr>
        </p:nvSpPr>
        <p:spPr/>
        <p:txBody>
          <a:bodyPr/>
          <a:lstStyle>
            <a:lvl1pPr algn="r">
              <a:defRPr/>
            </a:lvl1pPr>
          </a:lstStyle>
          <a:p>
            <a:fld id="{9D271F33-D852-4936-BBA1-74DFC49446E4}" type="datetime1">
              <a:rPr lang="en-US" altLang="en-US"/>
              <a:pPr/>
              <a:t>1/31/2017</a:t>
            </a:fld>
            <a:endParaRPr lang="en-US" altLang="en-US" sz="1000"/>
          </a:p>
        </p:txBody>
      </p:sp>
      <p:sp>
        <p:nvSpPr>
          <p:cNvPr id="8" name="Footer Placeholder 18"/>
          <p:cNvSpPr>
            <a:spLocks noGrp="1"/>
          </p:cNvSpPr>
          <p:nvPr>
            <p:ph type="ftr" sz="quarter" idx="11"/>
          </p:nvPr>
        </p:nvSpPr>
        <p:spPr/>
        <p:txBody>
          <a:bodyPr/>
          <a:lstStyle>
            <a:lvl1pPr algn="r">
              <a:defRPr sz="1100">
                <a:solidFill>
                  <a:srgbClr val="FFF9E5">
                    <a:shade val="50000"/>
                  </a:srgbClr>
                </a:solidFill>
              </a:defRPr>
            </a:lvl1pPr>
          </a:lstStyle>
          <a:p>
            <a:pPr>
              <a:defRPr/>
            </a:pPr>
            <a:r>
              <a:rPr lang="en-US"/>
              <a:t>Copyright 2014 Cengage Learning</a:t>
            </a:r>
          </a:p>
        </p:txBody>
      </p:sp>
      <p:sp>
        <p:nvSpPr>
          <p:cNvPr id="10" name="Slide Number Placeholder 26"/>
          <p:cNvSpPr>
            <a:spLocks noGrp="1"/>
          </p:cNvSpPr>
          <p:nvPr>
            <p:ph type="sldNum" sz="quarter" idx="12"/>
          </p:nvPr>
        </p:nvSpPr>
        <p:spPr/>
        <p:txBody>
          <a:bodyPr/>
          <a:lstStyle>
            <a:lvl1pPr algn="ctr">
              <a:defRPr sz="1300">
                <a:solidFill>
                  <a:srgbClr val="FFFFFF"/>
                </a:solidFill>
              </a:defRPr>
            </a:lvl1pPr>
          </a:lstStyle>
          <a:p>
            <a:fld id="{2B446DD3-9726-4ACB-BC62-B66200D4E6DE}" type="slidenum">
              <a:rPr lang="en-US" altLang="en-US"/>
              <a:pPr/>
              <a:t>‹#›</a:t>
            </a:fld>
            <a:endParaRPr lang="en-US" altLang="en-US"/>
          </a:p>
        </p:txBody>
      </p:sp>
    </p:spTree>
    <p:extLst>
      <p:ext uri="{BB962C8B-B14F-4D97-AF65-F5344CB8AC3E}">
        <p14:creationId xmlns:p14="http://schemas.microsoft.com/office/powerpoint/2010/main" val="1039559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lowchart: Document 6"/>
          <p:cNvSpPr/>
          <p:nvPr/>
        </p:nvSpPr>
        <p:spPr>
          <a:xfrm rot="10800000">
            <a:off x="1" y="1142899"/>
            <a:ext cx="9144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5" name="Flowchart: Document 7"/>
          <p:cNvSpPr/>
          <p:nvPr/>
        </p:nvSpPr>
        <p:spPr>
          <a:xfrm rot="10800000">
            <a:off x="1" y="1341133"/>
            <a:ext cx="9144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solidFill>
                <a:prstClr val="white"/>
              </a:solidFill>
            </a:endParaRPr>
          </a:p>
        </p:txBody>
      </p:sp>
      <p:sp>
        <p:nvSpPr>
          <p:cNvPr id="2" name="Title 1"/>
          <p:cNvSpPr>
            <a:spLocks noGrp="1"/>
          </p:cNvSpPr>
          <p:nvPr>
            <p:ph type="title"/>
          </p:nvPr>
        </p:nvSpPr>
        <p:spPr>
          <a:xfrm>
            <a:off x="457200" y="381000"/>
            <a:ext cx="8229600" cy="1066800"/>
          </a:xfrm>
        </p:spPr>
        <p:txBody>
          <a:bodyPr/>
          <a:lstStyle>
            <a:lvl1pPr algn="ctr">
              <a:defRPr>
                <a:solidFill>
                  <a:schemeClr val="tx2">
                    <a:lumMod val="75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76400"/>
            <a:ext cx="8229600" cy="4618037"/>
          </a:xfrm>
        </p:spPr>
        <p:txBody>
          <a:bodyPr/>
          <a:lstStyle>
            <a:lvl1pPr>
              <a:defRPr sz="3000" b="1"/>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fld id="{AF6D17F5-DA1A-4882-9154-887B518F0B8A}" type="datetime1">
              <a:rPr lang="en-US" altLang="en-US"/>
              <a:pPr/>
              <a:t>1/31/2017</a:t>
            </a:fld>
            <a:endParaRPr lang="en-US" altLang="en-US"/>
          </a:p>
        </p:txBody>
      </p:sp>
      <p:sp>
        <p:nvSpPr>
          <p:cNvPr id="7" name="Footer Placeholder 4"/>
          <p:cNvSpPr>
            <a:spLocks noGrp="1"/>
          </p:cNvSpPr>
          <p:nvPr>
            <p:ph type="ftr" sz="quarter" idx="11"/>
          </p:nvPr>
        </p:nvSpPr>
        <p:spPr/>
        <p:txBody>
          <a:bodyPr/>
          <a:lstStyle>
            <a:lvl1pPr algn="l">
              <a:defRPr sz="1200">
                <a:solidFill>
                  <a:srgbClr val="FFF9E5">
                    <a:shade val="50000"/>
                  </a:srgbClr>
                </a:solidFill>
              </a:defRPr>
            </a:lvl1pPr>
          </a:lstStyle>
          <a:p>
            <a:pPr>
              <a:defRPr/>
            </a:pPr>
            <a:r>
              <a:rPr lang="en-US"/>
              <a:t>Copyright 2014 Cengage Learning</a:t>
            </a:r>
          </a:p>
        </p:txBody>
      </p:sp>
      <p:sp>
        <p:nvSpPr>
          <p:cNvPr id="8" name="Slide Number Placeholder 5"/>
          <p:cNvSpPr>
            <a:spLocks noGrp="1"/>
          </p:cNvSpPr>
          <p:nvPr>
            <p:ph type="sldNum" sz="quarter" idx="12"/>
          </p:nvPr>
        </p:nvSpPr>
        <p:spPr/>
        <p:txBody>
          <a:bodyPr/>
          <a:lstStyle>
            <a:lvl1pPr>
              <a:defRPr/>
            </a:lvl1pPr>
          </a:lstStyle>
          <a:p>
            <a:fld id="{1C07C203-626C-45A2-BDB5-D59330EC5A2A}" type="slidenum">
              <a:rPr lang="en-US" altLang="en-US"/>
              <a:pPr/>
              <a:t>‹#›</a:t>
            </a:fld>
            <a:endParaRPr lang="en-US" altLang="en-US"/>
          </a:p>
        </p:txBody>
      </p:sp>
    </p:spTree>
    <p:extLst>
      <p:ext uri="{BB962C8B-B14F-4D97-AF65-F5344CB8AC3E}">
        <p14:creationId xmlns:p14="http://schemas.microsoft.com/office/powerpoint/2010/main" val="4125914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noFill/>
          <a:ln>
            <a:noFill/>
          </a:ln>
        </p:spPr>
        <p:txBody>
          <a:bodyPr/>
          <a:lstStyle>
            <a:lvl1pPr algn="ctr">
              <a:defRPr>
                <a:ln w="500">
                  <a:noFill/>
                </a:ln>
                <a:effectLst/>
              </a:defRPr>
            </a:lvl1pPr>
          </a:lstStyle>
          <a:p>
            <a:r>
              <a:rPr lang="en-US" dirty="0" smtClean="0"/>
              <a:t>Click to edit Master title style</a:t>
            </a:r>
            <a:endParaRPr lang="en-US" dirty="0"/>
          </a:p>
        </p:txBody>
      </p:sp>
      <p:sp>
        <p:nvSpPr>
          <p:cNvPr id="3" name="Date Placeholder 9"/>
          <p:cNvSpPr>
            <a:spLocks noGrp="1"/>
          </p:cNvSpPr>
          <p:nvPr>
            <p:ph type="dt" sz="half" idx="10"/>
          </p:nvPr>
        </p:nvSpPr>
        <p:spPr/>
        <p:txBody>
          <a:bodyPr/>
          <a:lstStyle>
            <a:lvl1pPr>
              <a:defRPr/>
            </a:lvl1pPr>
          </a:lstStyle>
          <a:p>
            <a:fld id="{41994C1B-2977-497D-9782-8DA2A427BE5A}" type="datetime1">
              <a:rPr lang="en-US" altLang="en-US"/>
              <a:pPr/>
              <a:t>1/31/2017</a:t>
            </a:fld>
            <a:endParaRPr lang="en-US" altLang="en-US" sz="1000">
              <a:solidFill>
                <a:schemeClr val="tx1"/>
              </a:solidFill>
            </a:endParaRPr>
          </a:p>
        </p:txBody>
      </p:sp>
      <p:sp>
        <p:nvSpPr>
          <p:cNvPr id="4" name="Footer Placeholder 21"/>
          <p:cNvSpPr>
            <a:spLocks noGrp="1"/>
          </p:cNvSpPr>
          <p:nvPr>
            <p:ph type="ftr" sz="quarter" idx="11"/>
          </p:nvPr>
        </p:nvSpPr>
        <p:spPr/>
        <p:txBody>
          <a:bodyPr/>
          <a:lstStyle>
            <a:lvl1pPr>
              <a:defRPr>
                <a:solidFill>
                  <a:schemeClr val="tx2">
                    <a:shade val="50000"/>
                  </a:schemeClr>
                </a:solidFill>
              </a:defRPr>
            </a:lvl1pPr>
          </a:lstStyle>
          <a:p>
            <a:pPr>
              <a:defRPr/>
            </a:pPr>
            <a:r>
              <a:rPr lang="en-US"/>
              <a:t>Copyright 2014 Cengage Learning</a:t>
            </a:r>
          </a:p>
        </p:txBody>
      </p:sp>
      <p:sp>
        <p:nvSpPr>
          <p:cNvPr id="5" name="Slide Number Placeholder 17"/>
          <p:cNvSpPr>
            <a:spLocks noGrp="1"/>
          </p:cNvSpPr>
          <p:nvPr>
            <p:ph type="sldNum" sz="quarter" idx="12"/>
          </p:nvPr>
        </p:nvSpPr>
        <p:spPr/>
        <p:txBody>
          <a:bodyPr/>
          <a:lstStyle>
            <a:lvl1pPr>
              <a:defRPr/>
            </a:lvl1pPr>
          </a:lstStyle>
          <a:p>
            <a:r>
              <a:rPr lang="en-US" altLang="en-US"/>
              <a:t>Page </a:t>
            </a:r>
            <a:fld id="{9546EAC2-B86F-4C87-95EF-059402EB5CDE}" type="slidenum">
              <a:rPr lang="en-US" altLang="en-US"/>
              <a:pPr/>
              <a:t>‹#›</a:t>
            </a:fld>
            <a:endParaRPr lang="en-US" altLang="en-US"/>
          </a:p>
        </p:txBody>
      </p:sp>
    </p:spTree>
    <p:extLst>
      <p:ext uri="{BB962C8B-B14F-4D97-AF65-F5344CB8AC3E}">
        <p14:creationId xmlns:p14="http://schemas.microsoft.com/office/powerpoint/2010/main" val="17780574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3048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9144" rIns="0" bIns="9144" numCol="1" anchor="b" anchorCtr="0" compatLnSpc="1">
            <a:prstTxWarp prst="textNoShape">
              <a:avLst/>
            </a:prstTxWarp>
          </a:bodyPr>
          <a:lstStyle/>
          <a:p>
            <a:pPr lvl="0"/>
            <a:r>
              <a:rPr lang="en-US" altLang="en-US" smtClean="0"/>
              <a:t>Click To Edit Master Title Style</a:t>
            </a:r>
          </a:p>
        </p:txBody>
      </p:sp>
      <p:sp>
        <p:nvSpPr>
          <p:cNvPr id="1027" name="Text Placeholder 29"/>
          <p:cNvSpPr>
            <a:spLocks noGrp="1"/>
          </p:cNvSpPr>
          <p:nvPr>
            <p:ph type="body" idx="1"/>
          </p:nvPr>
        </p:nvSpPr>
        <p:spPr bwMode="auto">
          <a:xfrm>
            <a:off x="457200" y="1600200"/>
            <a:ext cx="8229600" cy="469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 name="Date Placeholder 3"/>
          <p:cNvSpPr>
            <a:spLocks noGrp="1"/>
          </p:cNvSpPr>
          <p:nvPr>
            <p:ph type="dt" sz="half" idx="2"/>
          </p:nvPr>
        </p:nvSpPr>
        <p:spPr>
          <a:xfrm>
            <a:off x="457200" y="6356350"/>
            <a:ext cx="1981200" cy="3651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BCB7A8"/>
                </a:solidFill>
              </a:defRPr>
            </a:lvl1pPr>
          </a:lstStyle>
          <a:p>
            <a:fld id="{5CFEC343-2AB4-4083-ACCC-0F67FE3DE471}" type="datetime1">
              <a:rPr lang="en-US" altLang="en-US"/>
              <a:pPr/>
              <a:t>1/31/2017</a:t>
            </a:fld>
            <a:endParaRPr lang="en-US" altLang="en-US"/>
          </a:p>
        </p:txBody>
      </p:sp>
      <p:sp>
        <p:nvSpPr>
          <p:cNvPr id="11" name="Footer Placeholder 4"/>
          <p:cNvSpPr>
            <a:spLocks noGrp="1"/>
          </p:cNvSpPr>
          <p:nvPr>
            <p:ph type="ftr" sz="quarter" idx="3"/>
          </p:nvPr>
        </p:nvSpPr>
        <p:spPr>
          <a:xfrm>
            <a:off x="2438400" y="6356350"/>
            <a:ext cx="2895600" cy="365125"/>
          </a:xfrm>
          <a:prstGeom prst="rect">
            <a:avLst/>
          </a:prstGeom>
        </p:spPr>
        <p:txBody>
          <a:bodyPr vert="horz" lIns="0" anchor="b"/>
          <a:lstStyle>
            <a:lvl1pPr algn="l" fontAlgn="auto">
              <a:spcBef>
                <a:spcPts val="0"/>
              </a:spcBef>
              <a:spcAft>
                <a:spcPts val="0"/>
              </a:spcAft>
              <a:defRPr sz="1200">
                <a:solidFill>
                  <a:srgbClr val="FFF9E5">
                    <a:shade val="50000"/>
                  </a:srgbClr>
                </a:solidFill>
                <a:latin typeface="+mn-lt"/>
                <a:ea typeface="+mn-ea"/>
              </a:defRPr>
            </a:lvl1pPr>
          </a:lstStyle>
          <a:p>
            <a:pPr>
              <a:defRPr/>
            </a:pPr>
            <a:r>
              <a:rPr lang="en-US"/>
              <a:t>Copyright 2014 Cengage Learning</a:t>
            </a:r>
          </a:p>
        </p:txBody>
      </p:sp>
      <p:sp>
        <p:nvSpPr>
          <p:cNvPr id="12" name="Slide Number Placeholder 5"/>
          <p:cNvSpPr>
            <a:spLocks noGrp="1"/>
          </p:cNvSpPr>
          <p:nvPr>
            <p:ph type="sldNum" sz="quarter" idx="4"/>
          </p:nvPr>
        </p:nvSpPr>
        <p:spPr>
          <a:xfrm>
            <a:off x="8153400" y="6356350"/>
            <a:ext cx="533400" cy="365125"/>
          </a:xfrm>
          <a:prstGeom prst="rect">
            <a:avLst/>
          </a:prstGeom>
        </p:spPr>
        <p:txBody>
          <a:bodyPr vert="horz" wrap="square" lIns="91440" tIns="45720" rIns="0" bIns="45720" numCol="1" anchor="b" anchorCtr="0" compatLnSpc="1">
            <a:prstTxWarp prst="textNoShape">
              <a:avLst/>
            </a:prstTxWarp>
          </a:bodyPr>
          <a:lstStyle>
            <a:lvl1pPr algn="r">
              <a:defRPr sz="1400">
                <a:solidFill>
                  <a:srgbClr val="BCB7A8"/>
                </a:solidFill>
              </a:defRPr>
            </a:lvl1pPr>
          </a:lstStyle>
          <a:p>
            <a:fld id="{F1D316B8-D03D-41CB-9250-023F1DEB878E}"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795" r:id="rId1"/>
    <p:sldLayoutId id="2147483796" r:id="rId2"/>
    <p:sldLayoutId id="2147483797" r:id="rId3"/>
  </p:sldLayoutIdLst>
  <p:timing>
    <p:tnLst>
      <p:par>
        <p:cTn id="1" dur="indefinite" restart="never" nodeType="tmRoot"/>
      </p:par>
    </p:tnLst>
  </p:timing>
  <p:hf hdr="0" dt="0"/>
  <p:txStyles>
    <p:titleStyle>
      <a:lvl1pPr algn="ctr" rtl="0" eaLnBrk="0" fontAlgn="base" hangingPunct="0">
        <a:spcBef>
          <a:spcPct val="0"/>
        </a:spcBef>
        <a:spcAft>
          <a:spcPct val="0"/>
        </a:spcAft>
        <a:defRPr sz="4400" b="1" kern="1200">
          <a:ln w="500">
            <a:noFill/>
          </a:ln>
          <a:solidFill>
            <a:srgbClr val="FFDD6C"/>
          </a:solidFill>
          <a:latin typeface="Arial" charset="0"/>
          <a:ea typeface="MS PGothic" pitchFamily="34" charset="-128"/>
          <a:cs typeface="+mj-cs"/>
        </a:defRPr>
      </a:lvl1pPr>
      <a:lvl2pPr algn="ctr" rtl="0" eaLnBrk="0" fontAlgn="base" hangingPunct="0">
        <a:spcBef>
          <a:spcPct val="0"/>
        </a:spcBef>
        <a:spcAft>
          <a:spcPct val="0"/>
        </a:spcAft>
        <a:defRPr sz="4400" b="1">
          <a:solidFill>
            <a:srgbClr val="FFDD6C"/>
          </a:solidFill>
          <a:latin typeface="Arial" charset="0"/>
          <a:ea typeface="MS PGothic" pitchFamily="34" charset="-128"/>
        </a:defRPr>
      </a:lvl2pPr>
      <a:lvl3pPr algn="ctr" rtl="0" eaLnBrk="0" fontAlgn="base" hangingPunct="0">
        <a:spcBef>
          <a:spcPct val="0"/>
        </a:spcBef>
        <a:spcAft>
          <a:spcPct val="0"/>
        </a:spcAft>
        <a:defRPr sz="4400" b="1">
          <a:solidFill>
            <a:srgbClr val="FFDD6C"/>
          </a:solidFill>
          <a:latin typeface="Arial" charset="0"/>
          <a:ea typeface="MS PGothic" pitchFamily="34" charset="-128"/>
        </a:defRPr>
      </a:lvl3pPr>
      <a:lvl4pPr algn="ctr" rtl="0" eaLnBrk="0" fontAlgn="base" hangingPunct="0">
        <a:spcBef>
          <a:spcPct val="0"/>
        </a:spcBef>
        <a:spcAft>
          <a:spcPct val="0"/>
        </a:spcAft>
        <a:defRPr sz="4400" b="1">
          <a:solidFill>
            <a:srgbClr val="FFDD6C"/>
          </a:solidFill>
          <a:latin typeface="Arial" charset="0"/>
          <a:ea typeface="MS PGothic" pitchFamily="34" charset="-128"/>
        </a:defRPr>
      </a:lvl4pPr>
      <a:lvl5pPr algn="ctr" rtl="0" eaLnBrk="0" fontAlgn="base" hangingPunct="0">
        <a:spcBef>
          <a:spcPct val="0"/>
        </a:spcBef>
        <a:spcAft>
          <a:spcPct val="0"/>
        </a:spcAft>
        <a:defRPr sz="4400" b="1">
          <a:solidFill>
            <a:srgbClr val="FFDD6C"/>
          </a:solidFill>
          <a:latin typeface="Arial" charset="0"/>
          <a:ea typeface="MS PGothic" pitchFamily="34" charset="-128"/>
        </a:defRPr>
      </a:lvl5pPr>
      <a:lvl6pPr marL="457200" algn="ctr" rtl="0" fontAlgn="base">
        <a:spcBef>
          <a:spcPct val="0"/>
        </a:spcBef>
        <a:spcAft>
          <a:spcPct val="0"/>
        </a:spcAft>
        <a:defRPr sz="4800" b="1">
          <a:solidFill>
            <a:srgbClr val="FFFFD2"/>
          </a:solidFill>
          <a:latin typeface="Corbel" pitchFamily="34" charset="0"/>
        </a:defRPr>
      </a:lvl6pPr>
      <a:lvl7pPr marL="914400" algn="ctr" rtl="0" fontAlgn="base">
        <a:spcBef>
          <a:spcPct val="0"/>
        </a:spcBef>
        <a:spcAft>
          <a:spcPct val="0"/>
        </a:spcAft>
        <a:defRPr sz="4800" b="1">
          <a:solidFill>
            <a:srgbClr val="FFFFD2"/>
          </a:solidFill>
          <a:latin typeface="Corbel" pitchFamily="34" charset="0"/>
        </a:defRPr>
      </a:lvl7pPr>
      <a:lvl8pPr marL="1371600" algn="ctr" rtl="0" fontAlgn="base">
        <a:spcBef>
          <a:spcPct val="0"/>
        </a:spcBef>
        <a:spcAft>
          <a:spcPct val="0"/>
        </a:spcAft>
        <a:defRPr sz="4800" b="1">
          <a:solidFill>
            <a:srgbClr val="FFFFD2"/>
          </a:solidFill>
          <a:latin typeface="Corbel" pitchFamily="34" charset="0"/>
        </a:defRPr>
      </a:lvl8pPr>
      <a:lvl9pPr marL="1828800" algn="ctr" rtl="0" fontAlgn="base">
        <a:spcBef>
          <a:spcPct val="0"/>
        </a:spcBef>
        <a:spcAft>
          <a:spcPct val="0"/>
        </a:spcAft>
        <a:defRPr sz="4800" b="1">
          <a:solidFill>
            <a:srgbClr val="FFFFD2"/>
          </a:solidFill>
          <a:latin typeface="Corbel" pitchFamily="34" charset="0"/>
        </a:defRPr>
      </a:lvl9pPr>
    </p:titleStyle>
    <p:bodyStyle>
      <a:lvl1pPr marL="319088" indent="-319088" algn="l" rtl="0" eaLnBrk="0" fontAlgn="base" hangingPunct="0">
        <a:spcBef>
          <a:spcPct val="20000"/>
        </a:spcBef>
        <a:spcAft>
          <a:spcPct val="0"/>
        </a:spcAft>
        <a:buClr>
          <a:schemeClr val="accent1"/>
        </a:buClr>
        <a:buSzPct val="70000"/>
        <a:buFont typeface="Wingdings" pitchFamily="2" charset="2"/>
        <a:buChar char="§"/>
        <a:defRPr sz="3000" b="1" kern="1200">
          <a:solidFill>
            <a:schemeClr val="tx1"/>
          </a:solidFill>
          <a:latin typeface="Arial" charset="0"/>
          <a:ea typeface="MS PGothic" pitchFamily="34" charset="-128"/>
          <a:cs typeface="+mn-cs"/>
        </a:defRPr>
      </a:lvl1pPr>
      <a:lvl2pPr marL="630238" indent="-273050" algn="l" rtl="0" eaLnBrk="0" fontAlgn="base" hangingPunct="0">
        <a:spcBef>
          <a:spcPct val="20000"/>
        </a:spcBef>
        <a:spcAft>
          <a:spcPct val="0"/>
        </a:spcAft>
        <a:buClr>
          <a:schemeClr val="accent2"/>
        </a:buClr>
        <a:buFont typeface="Wingdings" pitchFamily="2" charset="2"/>
        <a:buChar char="§"/>
        <a:defRPr sz="2400" kern="1200">
          <a:solidFill>
            <a:schemeClr val="tx1"/>
          </a:solidFill>
          <a:latin typeface="Arial" charset="0"/>
          <a:ea typeface="MS PGothic" pitchFamily="34" charset="-128"/>
          <a:cs typeface="+mn-cs"/>
        </a:defRPr>
      </a:lvl2pPr>
      <a:lvl3pPr marL="922338" indent="-273050" algn="l" rtl="0" eaLnBrk="0" fontAlgn="base" hangingPunct="0">
        <a:spcBef>
          <a:spcPct val="20000"/>
        </a:spcBef>
        <a:spcAft>
          <a:spcPct val="0"/>
        </a:spcAft>
        <a:buClr>
          <a:srgbClr val="FF953E"/>
        </a:buClr>
        <a:buFont typeface="Wingdings" pitchFamily="2" charset="2"/>
        <a:buChar char="§"/>
        <a:defRPr sz="2200" kern="1200">
          <a:solidFill>
            <a:schemeClr val="tx1"/>
          </a:solidFill>
          <a:latin typeface="Arial" charset="0"/>
          <a:ea typeface="MS PGothic" pitchFamily="34" charset="-128"/>
          <a:cs typeface="+mn-cs"/>
        </a:defRPr>
      </a:lvl3pPr>
      <a:lvl4pPr marL="1187450" indent="-228600" algn="l" rtl="0" eaLnBrk="0" fontAlgn="base" hangingPunct="0">
        <a:spcBef>
          <a:spcPct val="20000"/>
        </a:spcBef>
        <a:spcAft>
          <a:spcPct val="0"/>
        </a:spcAft>
        <a:buClr>
          <a:srgbClr val="F8BD52"/>
        </a:buClr>
        <a:buFont typeface="Wingdings" pitchFamily="2" charset="2"/>
        <a:buChar char="§"/>
        <a:defRPr sz="2000" kern="1200">
          <a:solidFill>
            <a:schemeClr val="tx1"/>
          </a:solidFill>
          <a:latin typeface="Arial" charset="0"/>
          <a:ea typeface="MS PGothic" pitchFamily="34" charset="-128"/>
          <a:cs typeface="+mn-cs"/>
        </a:defRPr>
      </a:lvl4pPr>
      <a:lvl5pPr marL="1425575" indent="-228600" algn="l" rtl="0" eaLnBrk="0" fontAlgn="base" hangingPunct="0">
        <a:spcBef>
          <a:spcPct val="20000"/>
        </a:spcBef>
        <a:spcAft>
          <a:spcPct val="0"/>
        </a:spcAft>
        <a:buClr>
          <a:srgbClr val="46A6BD"/>
        </a:buClr>
        <a:buFont typeface="Wingdings" pitchFamily="2" charset="2"/>
        <a:buChar char="§"/>
        <a:defRPr kern="1200">
          <a:solidFill>
            <a:schemeClr val="tx1"/>
          </a:solidFill>
          <a:latin typeface="Arial" charset="0"/>
          <a:ea typeface="MS PGothic" pitchFamily="34" charset="-128"/>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image" Target="../media/image3.png"/><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notesSlide" Target="../notesSlides/notesSlide2.xml"/><Relationship Id="rId2" Type="http://schemas.openxmlformats.org/officeDocument/2006/relationships/tags" Target="../tags/tag3.xml"/><Relationship Id="rId16"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c-spanclassroom.org/Video/341/Iowa+Democratic+Presidential+Caucus.aspx"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wrap="square" numCol="1" anchorCtr="0" compatLnSpc="1">
            <a:prstTxWarp prst="textNoShape">
              <a:avLst/>
            </a:prstTxWarp>
          </a:bodyPr>
          <a:lstStyle/>
          <a:p>
            <a:r>
              <a:rPr lang="en-US" altLang="en-US" sz="3600" smtClean="0"/>
              <a:t>Whether to Vote: A Citizen</a:t>
            </a:r>
            <a:r>
              <a:rPr lang="ja-JP" altLang="en-US" sz="3600" smtClean="0"/>
              <a:t>’</a:t>
            </a:r>
            <a:r>
              <a:rPr lang="en-US" altLang="ja-JP" sz="3600" smtClean="0"/>
              <a:t>s First Choice</a:t>
            </a:r>
            <a:endParaRPr lang="en-US" altLang="en-US" sz="3600" smtClean="0"/>
          </a:p>
        </p:txBody>
      </p:sp>
      <p:sp>
        <p:nvSpPr>
          <p:cNvPr id="11267" name="Rectangle 3"/>
          <p:cNvSpPr>
            <a:spLocks noGrp="1" noChangeArrowheads="1"/>
          </p:cNvSpPr>
          <p:nvPr>
            <p:ph idx="1"/>
          </p:nvPr>
        </p:nvSpPr>
        <p:spPr>
          <a:xfrm>
            <a:off x="685800" y="1981200"/>
            <a:ext cx="4800600" cy="4191000"/>
          </a:xfrm>
        </p:spPr>
        <p:txBody>
          <a:bodyPr/>
          <a:lstStyle/>
          <a:p>
            <a:pPr>
              <a:lnSpc>
                <a:spcPct val="90000"/>
              </a:lnSpc>
            </a:pPr>
            <a:r>
              <a:rPr lang="en-US" altLang="en-US" sz="2800" dirty="0" smtClean="0"/>
              <a:t>Deciding Whether to Vote</a:t>
            </a:r>
          </a:p>
          <a:p>
            <a:pPr lvl="1">
              <a:lnSpc>
                <a:spcPct val="90000"/>
              </a:lnSpc>
            </a:pPr>
            <a:r>
              <a:rPr lang="en-US" altLang="en-US" sz="4000" dirty="0" smtClean="0"/>
              <a:t>Legitimacy- </a:t>
            </a:r>
          </a:p>
          <a:p>
            <a:pPr lvl="1">
              <a:lnSpc>
                <a:spcPct val="90000"/>
              </a:lnSpc>
            </a:pPr>
            <a:r>
              <a:rPr lang="en-US" altLang="en-US" sz="4000" dirty="0" smtClean="0"/>
              <a:t>Political Efficacy:</a:t>
            </a:r>
            <a:endParaRPr lang="en-US" altLang="ja-JP" sz="4000" dirty="0" smtClean="0"/>
          </a:p>
          <a:p>
            <a:pPr lvl="1">
              <a:lnSpc>
                <a:spcPct val="90000"/>
              </a:lnSpc>
            </a:pPr>
            <a:r>
              <a:rPr lang="en-US" altLang="en-US" sz="4000" dirty="0" smtClean="0"/>
              <a:t>Civic Duty:</a:t>
            </a:r>
          </a:p>
        </p:txBody>
      </p:sp>
      <p:sp>
        <p:nvSpPr>
          <p:cNvPr id="11268" name="Rectangle 4"/>
          <p:cNvSpPr>
            <a:spLocks noChangeArrowheads="1"/>
          </p:cNvSpPr>
          <p:nvPr/>
        </p:nvSpPr>
        <p:spPr bwMode="auto">
          <a:xfrm>
            <a:off x="9064625" y="5453063"/>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endParaRPr lang="en-US">
              <a:latin typeface="Times New Roman" charset="0"/>
              <a:ea typeface="ＭＳ Ｐゴシック" charset="0"/>
            </a:endParaRPr>
          </a:p>
        </p:txBody>
      </p:sp>
      <p:pic>
        <p:nvPicPr>
          <p:cNvPr id="12292" name="Picture 5" descr="article4-to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5631" y="1903280"/>
            <a:ext cx="3106738" cy="39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7"/>
          <p:cNvSpPr>
            <a:spLocks noChangeArrowheads="1"/>
          </p:cNvSpPr>
          <p:nvPr/>
        </p:nvSpPr>
        <p:spPr bwMode="auto">
          <a:xfrm>
            <a:off x="7239000" y="1371600"/>
            <a:ext cx="990600" cy="762000"/>
          </a:xfrm>
          <a:prstGeom prst="wedgeRoundRectCallout">
            <a:avLst>
              <a:gd name="adj1" fmla="val -59616"/>
              <a:gd name="adj2" fmla="val 156042"/>
              <a:gd name="adj3" fmla="val 16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defRPr/>
            </a:pPr>
            <a:endParaRPr lang="en-US">
              <a:latin typeface="Times New Roman" charset="0"/>
              <a:ea typeface="ＭＳ Ｐゴシック" charset="0"/>
            </a:endParaRPr>
          </a:p>
        </p:txBody>
      </p:sp>
    </p:spTree>
    <p:extLst>
      <p:ext uri="{BB962C8B-B14F-4D97-AF65-F5344CB8AC3E}">
        <p14:creationId xmlns:p14="http://schemas.microsoft.com/office/powerpoint/2010/main" val="1870389983"/>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12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12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2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bldLvl="2"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81000"/>
            <a:ext cx="8839200" cy="1066800"/>
          </a:xfrm>
        </p:spPr>
        <p:txBody>
          <a:bodyPr/>
          <a:lstStyle/>
          <a:p>
            <a:r>
              <a:rPr lang="en-US" dirty="0" smtClean="0"/>
              <a:t>Making candidates campaign…</a:t>
            </a:r>
            <a:endParaRPr lang="en-US" dirty="0"/>
          </a:p>
        </p:txBody>
      </p:sp>
      <p:sp>
        <p:nvSpPr>
          <p:cNvPr id="3" name="Content Placeholder 2"/>
          <p:cNvSpPr>
            <a:spLocks noGrp="1"/>
          </p:cNvSpPr>
          <p:nvPr>
            <p:ph idx="1"/>
          </p:nvPr>
        </p:nvSpPr>
        <p:spPr/>
        <p:txBody>
          <a:bodyPr/>
          <a:lstStyle/>
          <a:p>
            <a:r>
              <a:rPr lang="en-US" dirty="0" smtClean="0"/>
              <a:t>With no incumbent, nominating process is contested in BOTH</a:t>
            </a:r>
          </a:p>
          <a:p>
            <a:r>
              <a:rPr lang="en-US" dirty="0" smtClean="0"/>
              <a:t>An incumbent POTUS encounters little to no intraparty opposition</a:t>
            </a:r>
          </a:p>
          <a:p>
            <a:r>
              <a:rPr lang="en-US" dirty="0" smtClean="0"/>
              <a:t>Many candidates seek the nomination</a:t>
            </a:r>
          </a:p>
          <a:p>
            <a:r>
              <a:rPr lang="en-US" dirty="0" smtClean="0"/>
              <a:t>Iowa and New Hampshire DO matter</a:t>
            </a:r>
          </a:p>
          <a:p>
            <a:r>
              <a:rPr lang="en-US" dirty="0" smtClean="0"/>
              <a:t>Favored by most = party’s nomination</a:t>
            </a:r>
          </a:p>
          <a:p>
            <a:r>
              <a:rPr lang="en-US" dirty="0" smtClean="0"/>
              <a:t>Little owed to the party…</a:t>
            </a:r>
          </a:p>
        </p:txBody>
      </p:sp>
      <p:sp>
        <p:nvSpPr>
          <p:cNvPr id="4" name="Footer Placeholder 3"/>
          <p:cNvSpPr>
            <a:spLocks noGrp="1"/>
          </p:cNvSpPr>
          <p:nvPr>
            <p:ph type="ftr" sz="quarter" idx="11"/>
          </p:nvPr>
        </p:nvSpPr>
        <p:spPr/>
        <p:txBody>
          <a:bodyPr/>
          <a:lstStyle/>
          <a:p>
            <a:pPr>
              <a:defRPr/>
            </a:pPr>
            <a:r>
              <a:rPr lang="en-US" smtClean="0"/>
              <a:t>Copyright 2014 Cengage Learning</a:t>
            </a:r>
            <a:endParaRPr lang="en-US"/>
          </a:p>
        </p:txBody>
      </p:sp>
      <p:sp>
        <p:nvSpPr>
          <p:cNvPr id="5" name="Slide Number Placeholder 4"/>
          <p:cNvSpPr>
            <a:spLocks noGrp="1"/>
          </p:cNvSpPr>
          <p:nvPr>
            <p:ph type="sldNum" sz="quarter" idx="12"/>
          </p:nvPr>
        </p:nvSpPr>
        <p:spPr/>
        <p:txBody>
          <a:bodyPr/>
          <a:lstStyle/>
          <a:p>
            <a:fld id="{1C07C203-626C-45A2-BDB5-D59330EC5A2A}" type="slidenum">
              <a:rPr lang="en-US" altLang="en-US" smtClean="0"/>
              <a:pPr/>
              <a:t>10</a:t>
            </a:fld>
            <a:endParaRPr lang="en-US" altLang="en-US"/>
          </a:p>
        </p:txBody>
      </p:sp>
    </p:spTree>
    <p:extLst>
      <p:ext uri="{BB962C8B-B14F-4D97-AF65-F5344CB8AC3E}">
        <p14:creationId xmlns:p14="http://schemas.microsoft.com/office/powerpoint/2010/main" val="23521095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ea typeface="+mj-ea"/>
              </a:rPr>
              <a:t>The Mandate Theory of Elections</a:t>
            </a:r>
            <a:endParaRPr lang="en-US" dirty="0">
              <a:ea typeface="+mj-ea"/>
            </a:endParaRPr>
          </a:p>
        </p:txBody>
      </p:sp>
      <p:sp>
        <p:nvSpPr>
          <p:cNvPr id="29698" name="Content Placeholder 2"/>
          <p:cNvSpPr>
            <a:spLocks noGrp="1"/>
          </p:cNvSpPr>
          <p:nvPr>
            <p:ph idx="1"/>
          </p:nvPr>
        </p:nvSpPr>
        <p:spPr/>
        <p:txBody>
          <a:bodyPr/>
          <a:lstStyle/>
          <a:p>
            <a:pPr>
              <a:lnSpc>
                <a:spcPct val="250000"/>
              </a:lnSpc>
            </a:pPr>
            <a:r>
              <a:rPr lang="en-US" altLang="en-US" sz="3600" dirty="0" smtClean="0"/>
              <a:t>The Mandate Theory of Elections is </a:t>
            </a:r>
          </a:p>
          <a:p>
            <a:pPr>
              <a:lnSpc>
                <a:spcPct val="250000"/>
              </a:lnSpc>
            </a:pPr>
            <a:r>
              <a:rPr lang="en-US" altLang="en-US" sz="3600" dirty="0" smtClean="0"/>
              <a:t>Policy voting is </a:t>
            </a:r>
          </a:p>
          <a:p>
            <a:pPr>
              <a:lnSpc>
                <a:spcPct val="250000"/>
              </a:lnSpc>
            </a:pPr>
            <a:r>
              <a:rPr lang="en-US" altLang="en-US" sz="3600" dirty="0" smtClean="0"/>
              <a:t>Retrospective voting is</a:t>
            </a:r>
          </a:p>
        </p:txBody>
      </p:sp>
    </p:spTree>
    <p:extLst>
      <p:ext uri="{BB962C8B-B14F-4D97-AF65-F5344CB8AC3E}">
        <p14:creationId xmlns:p14="http://schemas.microsoft.com/office/powerpoint/2010/main" val="2133395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defRPr/>
            </a:pPr>
            <a:r>
              <a:rPr lang="en-US" dirty="0">
                <a:ln>
                  <a:noFill/>
                </a:ln>
                <a:ea typeface="+mj-ea"/>
                <a:cs typeface="Arial" charset="0"/>
              </a:rPr>
              <a:t>Elections</a:t>
            </a:r>
            <a:endParaRPr lang="en-US" dirty="0" smtClean="0">
              <a:ln>
                <a:noFill/>
              </a:ln>
              <a:ea typeface="+mj-ea"/>
              <a:cs typeface="Arial" charset="0"/>
            </a:endParaRPr>
          </a:p>
        </p:txBody>
      </p:sp>
      <p:sp>
        <p:nvSpPr>
          <p:cNvPr id="21506" name="Content Placeholder 2"/>
          <p:cNvSpPr>
            <a:spLocks noGrp="1"/>
          </p:cNvSpPr>
          <p:nvPr>
            <p:ph idx="1"/>
          </p:nvPr>
        </p:nvSpPr>
        <p:spPr>
          <a:xfrm>
            <a:off x="457200" y="1676400"/>
            <a:ext cx="8229600" cy="4618038"/>
          </a:xfrm>
        </p:spPr>
        <p:txBody>
          <a:bodyPr/>
          <a:lstStyle/>
          <a:p>
            <a:pPr eaLnBrk="1" hangingPunct="1"/>
            <a:r>
              <a:rPr lang="en-US" altLang="en-US" b="0" dirty="0" smtClean="0">
                <a:latin typeface="Arial" pitchFamily="34" charset="0"/>
                <a:cs typeface="Arial" pitchFamily="34" charset="0"/>
              </a:rPr>
              <a:t>Presidential Elections and the Electoral College</a:t>
            </a:r>
          </a:p>
          <a:p>
            <a:pPr lvl="1" eaLnBrk="1" hangingPunct="1"/>
            <a:r>
              <a:rPr lang="en-US" altLang="en-US" dirty="0" smtClean="0">
                <a:latin typeface="Arial" pitchFamily="34" charset="0"/>
              </a:rPr>
              <a:t>The Electoral College: Structure</a:t>
            </a:r>
          </a:p>
          <a:p>
            <a:pPr lvl="1" eaLnBrk="1" hangingPunct="1"/>
            <a:r>
              <a:rPr lang="en-US" altLang="en-US" dirty="0" smtClean="0">
                <a:latin typeface="Arial" pitchFamily="34" charset="0"/>
              </a:rPr>
              <a:t>The Electoral College: Politics</a:t>
            </a:r>
          </a:p>
          <a:p>
            <a:pPr lvl="1" eaLnBrk="1" hangingPunct="1"/>
            <a:r>
              <a:rPr lang="en-US" altLang="en-US" dirty="0" smtClean="0">
                <a:latin typeface="Arial" pitchFamily="34" charset="0"/>
              </a:rPr>
              <a:t>The Electoral College: Abolish It?</a:t>
            </a:r>
          </a:p>
          <a:p>
            <a:pPr eaLnBrk="1" hangingPunct="1"/>
            <a:endParaRPr lang="en-US" altLang="en-US" dirty="0" smtClean="0">
              <a:latin typeface="Arial" pitchFamily="34" charset="0"/>
              <a:cs typeface="Arial" pitchFamily="34" charset="0"/>
            </a:endParaRPr>
          </a:p>
          <a:p>
            <a:pPr eaLnBrk="1" hangingPunct="1"/>
            <a:endParaRPr lang="en-US" altLang="en-US" dirty="0" smtClean="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a:solidFill>
                  <a:schemeClr val="tx2">
                    <a:shade val="50000"/>
                  </a:schemeClr>
                </a:solidFill>
              </a:rPr>
              <a:t>Copyright 2014 Cengage Learning</a:t>
            </a:r>
          </a:p>
        </p:txBody>
      </p:sp>
      <p:sp>
        <p:nvSpPr>
          <p:cNvPr id="2150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91245E9C-0395-4CB3-9FE0-14E26BB59C8E}" type="slidenum">
              <a:rPr lang="en-US" altLang="en-US" sz="1400">
                <a:solidFill>
                  <a:srgbClr val="BCB7A8"/>
                </a:solidFill>
              </a:rPr>
              <a:pPr eaLnBrk="1" hangingPunct="1"/>
              <a:t>12</a:t>
            </a:fld>
            <a:endParaRPr lang="en-US" altLang="en-US" sz="1400">
              <a:solidFill>
                <a:srgbClr val="BCB7A8"/>
              </a:solidFill>
            </a:endParaRPr>
          </a:p>
        </p:txBody>
      </p:sp>
      <p:sp>
        <p:nvSpPr>
          <p:cNvPr id="2" name="Rectangle 1"/>
          <p:cNvSpPr/>
          <p:nvPr/>
        </p:nvSpPr>
        <p:spPr>
          <a:xfrm rot="19841877">
            <a:off x="38472" y="2151729"/>
            <a:ext cx="9067066" cy="2554545"/>
          </a:xfrm>
          <a:prstGeom prst="rect">
            <a:avLst/>
          </a:prstGeom>
          <a:noFill/>
        </p:spPr>
        <p:txBody>
          <a:bodyPr wrap="square" lIns="91440" tIns="45720" rIns="91440" bIns="45720">
            <a:spAutoFit/>
          </a:bodyPr>
          <a:lstStyle/>
          <a:p>
            <a:pPr algn="ctr"/>
            <a:r>
              <a:rPr lang="en-US" sz="80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a typeface="+mj-ea"/>
                <a:cs typeface="Arial" charset="0"/>
              </a:rPr>
              <a:t>More on this Later…</a:t>
            </a:r>
            <a:endParaRPr lang="en-US" sz="80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41325" y="139700"/>
            <a:ext cx="8229600" cy="1066800"/>
          </a:xfrm>
        </p:spPr>
        <p:txBody>
          <a:bodyPr/>
          <a:lstStyle/>
          <a:p>
            <a:pPr eaLnBrk="1" hangingPunct="1">
              <a:defRPr/>
            </a:pPr>
            <a:r>
              <a:rPr lang="en-US" dirty="0" smtClean="0">
                <a:ln>
                  <a:noFill/>
                </a:ln>
                <a:ea typeface="+mj-ea"/>
                <a:cs typeface="Arial" charset="0"/>
              </a:rPr>
              <a:t>Explaining Voting Choice</a:t>
            </a:r>
          </a:p>
        </p:txBody>
      </p:sp>
      <p:sp>
        <p:nvSpPr>
          <p:cNvPr id="35842" name="Content Placeholder 2"/>
          <p:cNvSpPr>
            <a:spLocks noGrp="1"/>
          </p:cNvSpPr>
          <p:nvPr>
            <p:ph idx="1"/>
          </p:nvPr>
        </p:nvSpPr>
        <p:spPr>
          <a:xfrm>
            <a:off x="441325" y="1435100"/>
            <a:ext cx="8229600" cy="1524000"/>
          </a:xfrm>
        </p:spPr>
        <p:txBody>
          <a:bodyPr/>
          <a:lstStyle/>
          <a:p>
            <a:pPr eaLnBrk="1" hangingPunct="1"/>
            <a:r>
              <a:rPr lang="en-US" altLang="en-US" b="0" smtClean="0">
                <a:latin typeface="Arial" pitchFamily="34" charset="0"/>
                <a:cs typeface="Arial" pitchFamily="34" charset="0"/>
              </a:rPr>
              <a:t>Party Identification</a:t>
            </a:r>
          </a:p>
          <a:p>
            <a:pPr lvl="1" eaLnBrk="1" hangingPunct="1"/>
            <a:r>
              <a:rPr lang="en-US" altLang="en-US" smtClean="0">
                <a:latin typeface="Arial" pitchFamily="34" charset="0"/>
                <a:cs typeface="Arial" pitchFamily="34" charset="0"/>
              </a:rPr>
              <a:t>Most of electorate decides vote before party conventions, generally based on party identification</a:t>
            </a:r>
          </a:p>
          <a:p>
            <a:pPr lvl="1" eaLnBrk="1" hangingPunct="1"/>
            <a:endParaRPr lang="en-US" altLang="en-US" smtClean="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a:solidFill>
                  <a:schemeClr val="tx2">
                    <a:shade val="50000"/>
                  </a:schemeClr>
                </a:solidFill>
              </a:rPr>
              <a:t>Copyright 2014 Cengage Learning</a:t>
            </a:r>
          </a:p>
        </p:txBody>
      </p:sp>
      <p:sp>
        <p:nvSpPr>
          <p:cNvPr id="3584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5DAC7684-E347-449F-96C1-2FEF93F4EBDF}" type="slidenum">
              <a:rPr lang="en-US" altLang="en-US" sz="1400">
                <a:solidFill>
                  <a:srgbClr val="BCB7A8"/>
                </a:solidFill>
              </a:rPr>
              <a:pPr eaLnBrk="1" hangingPunct="1"/>
              <a:t>13</a:t>
            </a:fld>
            <a:endParaRPr lang="en-US" altLang="en-US" sz="1400">
              <a:solidFill>
                <a:srgbClr val="BCB7A8"/>
              </a:solidFill>
            </a:endParaRPr>
          </a:p>
        </p:txBody>
      </p:sp>
      <p:pic>
        <p:nvPicPr>
          <p:cNvPr id="35845" name="Picture 1"/>
          <p:cNvPicPr>
            <a:picLocks/>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7800" y="2819400"/>
            <a:ext cx="5995988" cy="351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pPr fontAlgn="auto">
              <a:spcAft>
                <a:spcPts val="0"/>
              </a:spcAft>
              <a:defRPr/>
            </a:pPr>
            <a:r>
              <a:rPr lang="en-US" smtClean="0">
                <a:ea typeface="+mj-ea"/>
              </a:rPr>
              <a:t>Registering to Vote</a:t>
            </a:r>
            <a:br>
              <a:rPr lang="en-US" smtClean="0">
                <a:ea typeface="+mj-ea"/>
              </a:rPr>
            </a:br>
            <a:endParaRPr lang="en-US" smtClean="0">
              <a:ea typeface="+mj-ea"/>
            </a:endParaRPr>
          </a:p>
        </p:txBody>
      </p:sp>
      <p:sp>
        <p:nvSpPr>
          <p:cNvPr id="14338" name="Rectangle 3"/>
          <p:cNvSpPr>
            <a:spLocks noGrp="1" noChangeArrowheads="1"/>
          </p:cNvSpPr>
          <p:nvPr>
            <p:ph idx="1"/>
          </p:nvPr>
        </p:nvSpPr>
        <p:spPr>
          <a:xfrm>
            <a:off x="0" y="838200"/>
            <a:ext cx="7772400" cy="4114800"/>
          </a:xfrm>
        </p:spPr>
        <p:txBody>
          <a:bodyPr/>
          <a:lstStyle/>
          <a:p>
            <a:pPr lvl="2"/>
            <a:r>
              <a:rPr lang="en-US" altLang="en-US" dirty="0" smtClean="0"/>
              <a:t>In 1888, West Virginia had 159,000 votes but only 147,000 eligible voters</a:t>
            </a:r>
          </a:p>
          <a:p>
            <a:pPr lvl="2"/>
            <a:r>
              <a:rPr lang="en-US" altLang="en-US" dirty="0" smtClean="0"/>
              <a:t>States adopted voter registration to prevent fraud (North Dakota has no registration)</a:t>
            </a:r>
          </a:p>
          <a:p>
            <a:pPr lvl="2"/>
            <a:r>
              <a:rPr lang="en-US" altLang="en-US" dirty="0" smtClean="0"/>
              <a:t>Biggest indicator of voting is voter registration</a:t>
            </a:r>
          </a:p>
          <a:p>
            <a:pPr lvl="2"/>
            <a:r>
              <a:rPr lang="en-US" altLang="en-US" dirty="0" smtClean="0"/>
              <a:t>Motor Voter Act 1993 required states to offer voter registration when citizens obtain their driver’s licenses.</a:t>
            </a:r>
          </a:p>
          <a:p>
            <a:pPr lvl="2"/>
            <a:r>
              <a:rPr lang="en-US" altLang="en-US" dirty="0" smtClean="0"/>
              <a:t>Recent proposals would require ID</a:t>
            </a:r>
          </a:p>
          <a:p>
            <a:endParaRPr lang="en-US" altLang="en-US" dirty="0" smtClean="0"/>
          </a:p>
        </p:txBody>
      </p:sp>
      <p:pic>
        <p:nvPicPr>
          <p:cNvPr id="80900" name="Picture 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495800" y="4288270"/>
            <a:ext cx="4003675"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4339" name="SMARTInkShape-16"/>
          <p:cNvSpPr/>
          <p:nvPr>
            <p:custDataLst>
              <p:tags r:id="rId1"/>
            </p:custDataLst>
          </p:nvPr>
        </p:nvSpPr>
        <p:spPr>
          <a:xfrm>
            <a:off x="1321596" y="4911328"/>
            <a:ext cx="17858" cy="491134"/>
          </a:xfrm>
          <a:custGeom>
            <a:avLst/>
            <a:gdLst/>
            <a:ahLst/>
            <a:cxnLst/>
            <a:rect l="0" t="0" r="0" b="0"/>
            <a:pathLst>
              <a:path w="17858" h="491134">
                <a:moveTo>
                  <a:pt x="17857" y="0"/>
                </a:moveTo>
                <a:lnTo>
                  <a:pt x="17857" y="0"/>
                </a:lnTo>
                <a:lnTo>
                  <a:pt x="13117" y="0"/>
                </a:lnTo>
                <a:lnTo>
                  <a:pt x="11720" y="1985"/>
                </a:lnTo>
                <a:lnTo>
                  <a:pt x="4296" y="39034"/>
                </a:lnTo>
                <a:lnTo>
                  <a:pt x="847" y="79222"/>
                </a:lnTo>
                <a:lnTo>
                  <a:pt x="249" y="114644"/>
                </a:lnTo>
                <a:lnTo>
                  <a:pt x="72" y="156118"/>
                </a:lnTo>
                <a:lnTo>
                  <a:pt x="20" y="199826"/>
                </a:lnTo>
                <a:lnTo>
                  <a:pt x="4" y="244196"/>
                </a:lnTo>
                <a:lnTo>
                  <a:pt x="0" y="288762"/>
                </a:lnTo>
                <a:lnTo>
                  <a:pt x="991" y="333386"/>
                </a:lnTo>
                <a:lnTo>
                  <a:pt x="7127" y="377034"/>
                </a:lnTo>
                <a:lnTo>
                  <a:pt x="14237" y="415544"/>
                </a:lnTo>
                <a:lnTo>
                  <a:pt x="17380" y="457134"/>
                </a:lnTo>
                <a:lnTo>
                  <a:pt x="17857" y="49113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4354" name="SMARTInkShape-Group4"/>
          <p:cNvGrpSpPr/>
          <p:nvPr/>
        </p:nvGrpSpPr>
        <p:grpSpPr>
          <a:xfrm>
            <a:off x="1285875" y="4188023"/>
            <a:ext cx="1989399" cy="1303736"/>
            <a:chOff x="1285875" y="4188023"/>
            <a:chExt cx="1989399" cy="1303736"/>
          </a:xfrm>
        </p:grpSpPr>
        <p:sp>
          <p:nvSpPr>
            <p:cNvPr id="14340" name="SMARTInkShape-17"/>
            <p:cNvSpPr/>
            <p:nvPr>
              <p:custDataLst>
                <p:tags r:id="rId2"/>
              </p:custDataLst>
            </p:nvPr>
          </p:nvSpPr>
          <p:spPr>
            <a:xfrm>
              <a:off x="1938159" y="4188023"/>
              <a:ext cx="285334" cy="730267"/>
            </a:xfrm>
            <a:custGeom>
              <a:avLst/>
              <a:gdLst/>
              <a:ahLst/>
              <a:cxnLst/>
              <a:rect l="0" t="0" r="0" b="0"/>
              <a:pathLst>
                <a:path w="285334" h="730267">
                  <a:moveTo>
                    <a:pt x="124599" y="0"/>
                  </a:moveTo>
                  <a:lnTo>
                    <a:pt x="124599" y="0"/>
                  </a:lnTo>
                  <a:lnTo>
                    <a:pt x="125591" y="32037"/>
                  </a:lnTo>
                  <a:lnTo>
                    <a:pt x="133693" y="74692"/>
                  </a:lnTo>
                  <a:lnTo>
                    <a:pt x="143078" y="110445"/>
                  </a:lnTo>
                  <a:lnTo>
                    <a:pt x="148926" y="143850"/>
                  </a:lnTo>
                  <a:lnTo>
                    <a:pt x="150658" y="178883"/>
                  </a:lnTo>
                  <a:lnTo>
                    <a:pt x="151172" y="217045"/>
                  </a:lnTo>
                  <a:lnTo>
                    <a:pt x="151324" y="259771"/>
                  </a:lnTo>
                  <a:lnTo>
                    <a:pt x="151369" y="303850"/>
                  </a:lnTo>
                  <a:lnTo>
                    <a:pt x="151382" y="348330"/>
                  </a:lnTo>
                  <a:lnTo>
                    <a:pt x="151386" y="392928"/>
                  </a:lnTo>
                  <a:lnTo>
                    <a:pt x="151387" y="437561"/>
                  </a:lnTo>
                  <a:lnTo>
                    <a:pt x="151387" y="479560"/>
                  </a:lnTo>
                  <a:lnTo>
                    <a:pt x="148742" y="517139"/>
                  </a:lnTo>
                  <a:lnTo>
                    <a:pt x="138959" y="560652"/>
                  </a:lnTo>
                  <a:lnTo>
                    <a:pt x="129265" y="603551"/>
                  </a:lnTo>
                  <a:lnTo>
                    <a:pt x="124528" y="620790"/>
                  </a:lnTo>
                  <a:lnTo>
                    <a:pt x="116073" y="633435"/>
                  </a:lnTo>
                  <a:lnTo>
                    <a:pt x="109539" y="593859"/>
                  </a:lnTo>
                  <a:lnTo>
                    <a:pt x="102368" y="553057"/>
                  </a:lnTo>
                  <a:lnTo>
                    <a:pt x="91581" y="510678"/>
                  </a:lnTo>
                  <a:lnTo>
                    <a:pt x="79896" y="466735"/>
                  </a:lnTo>
                  <a:lnTo>
                    <a:pt x="63293" y="424357"/>
                  </a:lnTo>
                  <a:lnTo>
                    <a:pt x="51423" y="389547"/>
                  </a:lnTo>
                  <a:lnTo>
                    <a:pt x="32386" y="350351"/>
                  </a:lnTo>
                  <a:lnTo>
                    <a:pt x="14866" y="311443"/>
                  </a:lnTo>
                  <a:lnTo>
                    <a:pt x="6704" y="287174"/>
                  </a:lnTo>
                  <a:lnTo>
                    <a:pt x="2748" y="280430"/>
                  </a:lnTo>
                  <a:lnTo>
                    <a:pt x="521" y="273040"/>
                  </a:lnTo>
                  <a:lnTo>
                    <a:pt x="208" y="273308"/>
                  </a:lnTo>
                  <a:lnTo>
                    <a:pt x="0" y="274479"/>
                  </a:lnTo>
                  <a:lnTo>
                    <a:pt x="853" y="275260"/>
                  </a:lnTo>
                  <a:lnTo>
                    <a:pt x="4447" y="276127"/>
                  </a:lnTo>
                  <a:lnTo>
                    <a:pt x="9352" y="281804"/>
                  </a:lnTo>
                  <a:lnTo>
                    <a:pt x="13847" y="290942"/>
                  </a:lnTo>
                  <a:lnTo>
                    <a:pt x="25248" y="331769"/>
                  </a:lnTo>
                  <a:lnTo>
                    <a:pt x="46080" y="375228"/>
                  </a:lnTo>
                  <a:lnTo>
                    <a:pt x="52755" y="417931"/>
                  </a:lnTo>
                  <a:lnTo>
                    <a:pt x="59876" y="452797"/>
                  </a:lnTo>
                  <a:lnTo>
                    <a:pt x="68270" y="488263"/>
                  </a:lnTo>
                  <a:lnTo>
                    <a:pt x="76048" y="523907"/>
                  </a:lnTo>
                  <a:lnTo>
                    <a:pt x="79786" y="559603"/>
                  </a:lnTo>
                  <a:lnTo>
                    <a:pt x="86737" y="595316"/>
                  </a:lnTo>
                  <a:lnTo>
                    <a:pt x="94088" y="630040"/>
                  </a:lnTo>
                  <a:lnTo>
                    <a:pt x="99720" y="668943"/>
                  </a:lnTo>
                  <a:lnTo>
                    <a:pt x="112944" y="706151"/>
                  </a:lnTo>
                  <a:lnTo>
                    <a:pt x="131774" y="730266"/>
                  </a:lnTo>
                  <a:lnTo>
                    <a:pt x="133351" y="729930"/>
                  </a:lnTo>
                  <a:lnTo>
                    <a:pt x="141303" y="725709"/>
                  </a:lnTo>
                  <a:lnTo>
                    <a:pt x="150544" y="724374"/>
                  </a:lnTo>
                  <a:lnTo>
                    <a:pt x="154794" y="722033"/>
                  </a:lnTo>
                  <a:lnTo>
                    <a:pt x="194130" y="677980"/>
                  </a:lnTo>
                  <a:lnTo>
                    <a:pt x="224449" y="636945"/>
                  </a:lnTo>
                  <a:lnTo>
                    <a:pt x="254661" y="596303"/>
                  </a:lnTo>
                  <a:lnTo>
                    <a:pt x="284807" y="563107"/>
                  </a:lnTo>
                  <a:lnTo>
                    <a:pt x="285333" y="55364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1" name="SMARTInkShape-18"/>
            <p:cNvSpPr/>
            <p:nvPr>
              <p:custDataLst>
                <p:tags r:id="rId3"/>
              </p:custDataLst>
            </p:nvPr>
          </p:nvSpPr>
          <p:spPr>
            <a:xfrm>
              <a:off x="1285875" y="4851099"/>
              <a:ext cx="283706" cy="292402"/>
            </a:xfrm>
            <a:custGeom>
              <a:avLst/>
              <a:gdLst/>
              <a:ahLst/>
              <a:cxnLst/>
              <a:rect l="0" t="0" r="0" b="0"/>
              <a:pathLst>
                <a:path w="283706" h="292402">
                  <a:moveTo>
                    <a:pt x="0" y="78089"/>
                  </a:moveTo>
                  <a:lnTo>
                    <a:pt x="0" y="78089"/>
                  </a:lnTo>
                  <a:lnTo>
                    <a:pt x="12359" y="58661"/>
                  </a:lnTo>
                  <a:lnTo>
                    <a:pt x="55543" y="18465"/>
                  </a:lnTo>
                  <a:lnTo>
                    <a:pt x="80949" y="5411"/>
                  </a:lnTo>
                  <a:lnTo>
                    <a:pt x="107329" y="0"/>
                  </a:lnTo>
                  <a:lnTo>
                    <a:pt x="150038" y="5301"/>
                  </a:lnTo>
                  <a:lnTo>
                    <a:pt x="194046" y="18548"/>
                  </a:lnTo>
                  <a:lnTo>
                    <a:pt x="226956" y="39978"/>
                  </a:lnTo>
                  <a:lnTo>
                    <a:pt x="257710" y="70451"/>
                  </a:lnTo>
                  <a:lnTo>
                    <a:pt x="278848" y="113978"/>
                  </a:lnTo>
                  <a:lnTo>
                    <a:pt x="283705" y="140647"/>
                  </a:lnTo>
                  <a:lnTo>
                    <a:pt x="280404" y="162660"/>
                  </a:lnTo>
                  <a:lnTo>
                    <a:pt x="268401" y="181750"/>
                  </a:lnTo>
                  <a:lnTo>
                    <a:pt x="231063" y="219033"/>
                  </a:lnTo>
                  <a:lnTo>
                    <a:pt x="212828" y="231020"/>
                  </a:lnTo>
                  <a:lnTo>
                    <a:pt x="168783" y="249445"/>
                  </a:lnTo>
                  <a:lnTo>
                    <a:pt x="126605" y="267159"/>
                  </a:lnTo>
                  <a:lnTo>
                    <a:pt x="89611" y="280212"/>
                  </a:lnTo>
                  <a:lnTo>
                    <a:pt x="53302" y="291600"/>
                  </a:lnTo>
                  <a:lnTo>
                    <a:pt x="44648" y="29240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2" name="SMARTInkShape-19"/>
            <p:cNvSpPr/>
            <p:nvPr>
              <p:custDataLst>
                <p:tags r:id="rId4"/>
              </p:custDataLst>
            </p:nvPr>
          </p:nvSpPr>
          <p:spPr>
            <a:xfrm>
              <a:off x="1622413" y="5045273"/>
              <a:ext cx="163526" cy="205383"/>
            </a:xfrm>
            <a:custGeom>
              <a:avLst/>
              <a:gdLst/>
              <a:ahLst/>
              <a:cxnLst/>
              <a:rect l="0" t="0" r="0" b="0"/>
              <a:pathLst>
                <a:path w="163526" h="205383">
                  <a:moveTo>
                    <a:pt x="163525" y="0"/>
                  </a:moveTo>
                  <a:lnTo>
                    <a:pt x="163525" y="0"/>
                  </a:lnTo>
                  <a:lnTo>
                    <a:pt x="151096" y="0"/>
                  </a:lnTo>
                  <a:lnTo>
                    <a:pt x="145433" y="2646"/>
                  </a:lnTo>
                  <a:lnTo>
                    <a:pt x="137624" y="7129"/>
                  </a:lnTo>
                  <a:lnTo>
                    <a:pt x="97518" y="24907"/>
                  </a:lnTo>
                  <a:lnTo>
                    <a:pt x="55907" y="51138"/>
                  </a:lnTo>
                  <a:lnTo>
                    <a:pt x="15179" y="86368"/>
                  </a:lnTo>
                  <a:lnTo>
                    <a:pt x="1720" y="108934"/>
                  </a:lnTo>
                  <a:lnTo>
                    <a:pt x="0" y="123160"/>
                  </a:lnTo>
                  <a:lnTo>
                    <a:pt x="4609" y="142325"/>
                  </a:lnTo>
                  <a:lnTo>
                    <a:pt x="10544" y="154538"/>
                  </a:lnTo>
                  <a:lnTo>
                    <a:pt x="19796" y="166579"/>
                  </a:lnTo>
                  <a:lnTo>
                    <a:pt x="57282" y="187977"/>
                  </a:lnTo>
                  <a:lnTo>
                    <a:pt x="92087" y="20538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3" name="SMARTInkShape-20"/>
            <p:cNvSpPr/>
            <p:nvPr>
              <p:custDataLst>
                <p:tags r:id="rId5"/>
              </p:custDataLst>
            </p:nvPr>
          </p:nvSpPr>
          <p:spPr>
            <a:xfrm>
              <a:off x="1732359" y="5036345"/>
              <a:ext cx="89298" cy="187523"/>
            </a:xfrm>
            <a:custGeom>
              <a:avLst/>
              <a:gdLst/>
              <a:ahLst/>
              <a:cxnLst/>
              <a:rect l="0" t="0" r="0" b="0"/>
              <a:pathLst>
                <a:path w="89298" h="187523">
                  <a:moveTo>
                    <a:pt x="89297" y="187522"/>
                  </a:moveTo>
                  <a:lnTo>
                    <a:pt x="89297" y="187522"/>
                  </a:lnTo>
                  <a:lnTo>
                    <a:pt x="84557" y="182782"/>
                  </a:lnTo>
                  <a:lnTo>
                    <a:pt x="82229" y="175163"/>
                  </a:lnTo>
                  <a:lnTo>
                    <a:pt x="81609" y="170353"/>
                  </a:lnTo>
                  <a:lnTo>
                    <a:pt x="75628" y="159717"/>
                  </a:lnTo>
                  <a:lnTo>
                    <a:pt x="44233" y="117857"/>
                  </a:lnTo>
                  <a:lnTo>
                    <a:pt x="33550" y="103975"/>
                  </a:lnTo>
                  <a:lnTo>
                    <a:pt x="7094" y="59435"/>
                  </a:lnTo>
                  <a:lnTo>
                    <a:pt x="416" y="14825"/>
                  </a:lnTo>
                  <a:lnTo>
                    <a:pt x="0" y="0"/>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4" name="SMARTInkShape-21"/>
            <p:cNvSpPr/>
            <p:nvPr>
              <p:custDataLst>
                <p:tags r:id="rId6"/>
              </p:custDataLst>
            </p:nvPr>
          </p:nvSpPr>
          <p:spPr>
            <a:xfrm>
              <a:off x="1857927" y="4938117"/>
              <a:ext cx="26238" cy="410767"/>
            </a:xfrm>
            <a:custGeom>
              <a:avLst/>
              <a:gdLst/>
              <a:ahLst/>
              <a:cxnLst/>
              <a:rect l="0" t="0" r="0" b="0"/>
              <a:pathLst>
                <a:path w="26238" h="410767">
                  <a:moveTo>
                    <a:pt x="8378" y="0"/>
                  </a:moveTo>
                  <a:lnTo>
                    <a:pt x="8378" y="0"/>
                  </a:lnTo>
                  <a:lnTo>
                    <a:pt x="3637" y="0"/>
                  </a:lnTo>
                  <a:lnTo>
                    <a:pt x="2241" y="1985"/>
                  </a:lnTo>
                  <a:lnTo>
                    <a:pt x="0" y="19428"/>
                  </a:lnTo>
                  <a:lnTo>
                    <a:pt x="2142" y="63430"/>
                  </a:lnTo>
                  <a:lnTo>
                    <a:pt x="7146" y="98409"/>
                  </a:lnTo>
                  <a:lnTo>
                    <a:pt x="8134" y="141110"/>
                  </a:lnTo>
                  <a:lnTo>
                    <a:pt x="9298" y="175977"/>
                  </a:lnTo>
                  <a:lnTo>
                    <a:pt x="14493" y="211442"/>
                  </a:lnTo>
                  <a:lnTo>
                    <a:pt x="16474" y="247086"/>
                  </a:lnTo>
                  <a:lnTo>
                    <a:pt x="17060" y="281791"/>
                  </a:lnTo>
                  <a:lnTo>
                    <a:pt x="17259" y="320686"/>
                  </a:lnTo>
                  <a:lnTo>
                    <a:pt x="19939" y="348026"/>
                  </a:lnTo>
                  <a:lnTo>
                    <a:pt x="25991" y="392182"/>
                  </a:lnTo>
                  <a:lnTo>
                    <a:pt x="26237" y="41076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5" name="SMARTInkShape-22"/>
            <p:cNvSpPr/>
            <p:nvPr>
              <p:custDataLst>
                <p:tags r:id="rId7"/>
              </p:custDataLst>
            </p:nvPr>
          </p:nvSpPr>
          <p:spPr>
            <a:xfrm>
              <a:off x="2000618" y="4893470"/>
              <a:ext cx="35352" cy="491133"/>
            </a:xfrm>
            <a:custGeom>
              <a:avLst/>
              <a:gdLst/>
              <a:ahLst/>
              <a:cxnLst/>
              <a:rect l="0" t="0" r="0" b="0"/>
              <a:pathLst>
                <a:path w="35352" h="491133">
                  <a:moveTo>
                    <a:pt x="8562" y="0"/>
                  </a:moveTo>
                  <a:lnTo>
                    <a:pt x="8562" y="0"/>
                  </a:lnTo>
                  <a:lnTo>
                    <a:pt x="8562" y="38828"/>
                  </a:lnTo>
                  <a:lnTo>
                    <a:pt x="8562" y="76791"/>
                  </a:lnTo>
                  <a:lnTo>
                    <a:pt x="8562" y="110836"/>
                  </a:lnTo>
                  <a:lnTo>
                    <a:pt x="8562" y="146059"/>
                  </a:lnTo>
                  <a:lnTo>
                    <a:pt x="3821" y="186372"/>
                  </a:lnTo>
                  <a:lnTo>
                    <a:pt x="873" y="224995"/>
                  </a:lnTo>
                  <a:lnTo>
                    <a:pt x="0" y="266314"/>
                  </a:lnTo>
                  <a:lnTo>
                    <a:pt x="4481" y="305237"/>
                  </a:lnTo>
                  <a:lnTo>
                    <a:pt x="7353" y="346644"/>
                  </a:lnTo>
                  <a:lnTo>
                    <a:pt x="12944" y="385592"/>
                  </a:lnTo>
                  <a:lnTo>
                    <a:pt x="16144" y="422268"/>
                  </a:lnTo>
                  <a:lnTo>
                    <a:pt x="24382" y="464498"/>
                  </a:lnTo>
                  <a:lnTo>
                    <a:pt x="35351" y="491132"/>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6" name="SMARTInkShape-23"/>
            <p:cNvSpPr/>
            <p:nvPr>
              <p:custDataLst>
                <p:tags r:id="rId8"/>
              </p:custDataLst>
            </p:nvPr>
          </p:nvSpPr>
          <p:spPr>
            <a:xfrm>
              <a:off x="2378909" y="5009555"/>
              <a:ext cx="5319" cy="428626"/>
            </a:xfrm>
            <a:custGeom>
              <a:avLst/>
              <a:gdLst/>
              <a:ahLst/>
              <a:cxnLst/>
              <a:rect l="0" t="0" r="0" b="0"/>
              <a:pathLst>
                <a:path w="5319" h="428626">
                  <a:moveTo>
                    <a:pt x="5318" y="0"/>
                  </a:moveTo>
                  <a:lnTo>
                    <a:pt x="5318" y="0"/>
                  </a:lnTo>
                  <a:lnTo>
                    <a:pt x="5318" y="42240"/>
                  </a:lnTo>
                  <a:lnTo>
                    <a:pt x="5318" y="83871"/>
                  </a:lnTo>
                  <a:lnTo>
                    <a:pt x="2672" y="117124"/>
                  </a:lnTo>
                  <a:lnTo>
                    <a:pt x="173" y="140360"/>
                  </a:lnTo>
                  <a:lnTo>
                    <a:pt x="3352" y="176746"/>
                  </a:lnTo>
                  <a:lnTo>
                    <a:pt x="3743" y="217513"/>
                  </a:lnTo>
                  <a:lnTo>
                    <a:pt x="0" y="255169"/>
                  </a:lnTo>
                  <a:lnTo>
                    <a:pt x="3301" y="291461"/>
                  </a:lnTo>
                  <a:lnTo>
                    <a:pt x="4720" y="327350"/>
                  </a:lnTo>
                  <a:lnTo>
                    <a:pt x="5140" y="362127"/>
                  </a:lnTo>
                  <a:lnTo>
                    <a:pt x="5302" y="400934"/>
                  </a:lnTo>
                  <a:lnTo>
                    <a:pt x="5318" y="4286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7" name="SMARTInkShape-24"/>
            <p:cNvSpPr/>
            <p:nvPr>
              <p:custDataLst>
                <p:tags r:id="rId9"/>
              </p:custDataLst>
            </p:nvPr>
          </p:nvSpPr>
          <p:spPr>
            <a:xfrm>
              <a:off x="2259211" y="5179382"/>
              <a:ext cx="258962" cy="35557"/>
            </a:xfrm>
            <a:custGeom>
              <a:avLst/>
              <a:gdLst/>
              <a:ahLst/>
              <a:cxnLst/>
              <a:rect l="0" t="0" r="0" b="0"/>
              <a:pathLst>
                <a:path w="258962" h="35557">
                  <a:moveTo>
                    <a:pt x="0" y="8766"/>
                  </a:moveTo>
                  <a:lnTo>
                    <a:pt x="0" y="8766"/>
                  </a:lnTo>
                  <a:lnTo>
                    <a:pt x="4741" y="8766"/>
                  </a:lnTo>
                  <a:lnTo>
                    <a:pt x="9713" y="6121"/>
                  </a:lnTo>
                  <a:lnTo>
                    <a:pt x="12429" y="4026"/>
                  </a:lnTo>
                  <a:lnTo>
                    <a:pt x="30472" y="1078"/>
                  </a:lnTo>
                  <a:lnTo>
                    <a:pt x="74568" y="0"/>
                  </a:lnTo>
                  <a:lnTo>
                    <a:pt x="110730" y="2531"/>
                  </a:lnTo>
                  <a:lnTo>
                    <a:pt x="150218" y="9565"/>
                  </a:lnTo>
                  <a:lnTo>
                    <a:pt x="187053" y="17933"/>
                  </a:lnTo>
                  <a:lnTo>
                    <a:pt x="230648" y="28508"/>
                  </a:lnTo>
                  <a:lnTo>
                    <a:pt x="258961" y="35556"/>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8" name="SMARTInkShape-25"/>
            <p:cNvSpPr/>
            <p:nvPr>
              <p:custDataLst>
                <p:tags r:id="rId10"/>
              </p:custDataLst>
            </p:nvPr>
          </p:nvSpPr>
          <p:spPr>
            <a:xfrm>
              <a:off x="2546771" y="5180661"/>
              <a:ext cx="212503" cy="195012"/>
            </a:xfrm>
            <a:custGeom>
              <a:avLst/>
              <a:gdLst/>
              <a:ahLst/>
              <a:cxnLst/>
              <a:rect l="0" t="0" r="0" b="0"/>
              <a:pathLst>
                <a:path w="212503" h="195012">
                  <a:moveTo>
                    <a:pt x="158924" y="52136"/>
                  </a:moveTo>
                  <a:lnTo>
                    <a:pt x="158924" y="52136"/>
                  </a:lnTo>
                  <a:lnTo>
                    <a:pt x="158924" y="47395"/>
                  </a:lnTo>
                  <a:lnTo>
                    <a:pt x="157932" y="45999"/>
                  </a:lnTo>
                  <a:lnTo>
                    <a:pt x="156279" y="45068"/>
                  </a:lnTo>
                  <a:lnTo>
                    <a:pt x="154184" y="44447"/>
                  </a:lnTo>
                  <a:lnTo>
                    <a:pt x="140833" y="36301"/>
                  </a:lnTo>
                  <a:lnTo>
                    <a:pt x="100600" y="23305"/>
                  </a:lnTo>
                  <a:lnTo>
                    <a:pt x="93252" y="21009"/>
                  </a:lnTo>
                  <a:lnTo>
                    <a:pt x="79797" y="21104"/>
                  </a:lnTo>
                  <a:lnTo>
                    <a:pt x="36958" y="29839"/>
                  </a:lnTo>
                  <a:lnTo>
                    <a:pt x="23788" y="37702"/>
                  </a:lnTo>
                  <a:lnTo>
                    <a:pt x="4300" y="62841"/>
                  </a:lnTo>
                  <a:lnTo>
                    <a:pt x="905" y="72108"/>
                  </a:lnTo>
                  <a:lnTo>
                    <a:pt x="0" y="77356"/>
                  </a:lnTo>
                  <a:lnTo>
                    <a:pt x="1640" y="85835"/>
                  </a:lnTo>
                  <a:lnTo>
                    <a:pt x="4684" y="93902"/>
                  </a:lnTo>
                  <a:lnTo>
                    <a:pt x="6038" y="104102"/>
                  </a:lnTo>
                  <a:lnTo>
                    <a:pt x="8382" y="108608"/>
                  </a:lnTo>
                  <a:lnTo>
                    <a:pt x="31382" y="129258"/>
                  </a:lnTo>
                  <a:lnTo>
                    <a:pt x="46830" y="137385"/>
                  </a:lnTo>
                  <a:lnTo>
                    <a:pt x="70974" y="140899"/>
                  </a:lnTo>
                  <a:lnTo>
                    <a:pt x="85791" y="136534"/>
                  </a:lnTo>
                  <a:lnTo>
                    <a:pt x="98009" y="128958"/>
                  </a:lnTo>
                  <a:lnTo>
                    <a:pt x="107913" y="115688"/>
                  </a:lnTo>
                  <a:lnTo>
                    <a:pt x="120040" y="75836"/>
                  </a:lnTo>
                  <a:lnTo>
                    <a:pt x="123020" y="34270"/>
                  </a:lnTo>
                  <a:lnTo>
                    <a:pt x="122131" y="23359"/>
                  </a:lnTo>
                  <a:lnTo>
                    <a:pt x="115096" y="8019"/>
                  </a:lnTo>
                  <a:lnTo>
                    <a:pt x="114384" y="0"/>
                  </a:lnTo>
                  <a:lnTo>
                    <a:pt x="114279" y="19586"/>
                  </a:lnTo>
                  <a:lnTo>
                    <a:pt x="125300" y="61305"/>
                  </a:lnTo>
                  <a:lnTo>
                    <a:pt x="141249" y="103873"/>
                  </a:lnTo>
                  <a:lnTo>
                    <a:pt x="152695" y="123028"/>
                  </a:lnTo>
                  <a:lnTo>
                    <a:pt x="166008" y="143917"/>
                  </a:lnTo>
                  <a:lnTo>
                    <a:pt x="173979" y="158412"/>
                  </a:lnTo>
                  <a:lnTo>
                    <a:pt x="212502" y="195011"/>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49" name="SMARTInkShape-26"/>
            <p:cNvSpPr/>
            <p:nvPr>
              <p:custDataLst>
                <p:tags r:id="rId11"/>
              </p:custDataLst>
            </p:nvPr>
          </p:nvSpPr>
          <p:spPr>
            <a:xfrm>
              <a:off x="2839641" y="5232797"/>
              <a:ext cx="116087" cy="239173"/>
            </a:xfrm>
            <a:custGeom>
              <a:avLst/>
              <a:gdLst/>
              <a:ahLst/>
              <a:cxnLst/>
              <a:rect l="0" t="0" r="0" b="0"/>
              <a:pathLst>
                <a:path w="116087" h="239173">
                  <a:moveTo>
                    <a:pt x="116086" y="0"/>
                  </a:moveTo>
                  <a:lnTo>
                    <a:pt x="116086" y="0"/>
                  </a:lnTo>
                  <a:lnTo>
                    <a:pt x="86467" y="26973"/>
                  </a:lnTo>
                  <a:lnTo>
                    <a:pt x="77125" y="33816"/>
                  </a:lnTo>
                  <a:lnTo>
                    <a:pt x="46668" y="74320"/>
                  </a:lnTo>
                  <a:lnTo>
                    <a:pt x="26966" y="118201"/>
                  </a:lnTo>
                  <a:lnTo>
                    <a:pt x="11591" y="162782"/>
                  </a:lnTo>
                  <a:lnTo>
                    <a:pt x="7072" y="185484"/>
                  </a:lnTo>
                  <a:lnTo>
                    <a:pt x="2095" y="204779"/>
                  </a:lnTo>
                  <a:lnTo>
                    <a:pt x="36" y="239172"/>
                  </a:lnTo>
                  <a:lnTo>
                    <a:pt x="0" y="23217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50" name="SMARTInkShape-27"/>
            <p:cNvSpPr/>
            <p:nvPr>
              <p:custDataLst>
                <p:tags r:id="rId12"/>
              </p:custDataLst>
            </p:nvPr>
          </p:nvSpPr>
          <p:spPr>
            <a:xfrm>
              <a:off x="2830711" y="5250655"/>
              <a:ext cx="125017" cy="241104"/>
            </a:xfrm>
            <a:custGeom>
              <a:avLst/>
              <a:gdLst/>
              <a:ahLst/>
              <a:cxnLst/>
              <a:rect l="0" t="0" r="0" b="0"/>
              <a:pathLst>
                <a:path w="125017" h="241104">
                  <a:moveTo>
                    <a:pt x="0" y="0"/>
                  </a:moveTo>
                  <a:lnTo>
                    <a:pt x="0" y="0"/>
                  </a:lnTo>
                  <a:lnTo>
                    <a:pt x="0" y="4742"/>
                  </a:lnTo>
                  <a:lnTo>
                    <a:pt x="2646" y="9715"/>
                  </a:lnTo>
                  <a:lnTo>
                    <a:pt x="15231" y="25901"/>
                  </a:lnTo>
                  <a:lnTo>
                    <a:pt x="29504" y="52522"/>
                  </a:lnTo>
                  <a:lnTo>
                    <a:pt x="55920" y="90334"/>
                  </a:lnTo>
                  <a:lnTo>
                    <a:pt x="78679" y="134083"/>
                  </a:lnTo>
                  <a:lnTo>
                    <a:pt x="97612" y="178613"/>
                  </a:lnTo>
                  <a:lnTo>
                    <a:pt x="115878" y="222528"/>
                  </a:lnTo>
                  <a:lnTo>
                    <a:pt x="125016" y="241103"/>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51" name="SMARTInkShape-28"/>
            <p:cNvSpPr/>
            <p:nvPr>
              <p:custDataLst>
                <p:tags r:id="rId13"/>
              </p:custDataLst>
            </p:nvPr>
          </p:nvSpPr>
          <p:spPr>
            <a:xfrm>
              <a:off x="3045023" y="4853670"/>
              <a:ext cx="230251" cy="316620"/>
            </a:xfrm>
            <a:custGeom>
              <a:avLst/>
              <a:gdLst/>
              <a:ahLst/>
              <a:cxnLst/>
              <a:rect l="0" t="0" r="0" b="0"/>
              <a:pathLst>
                <a:path w="230251" h="316620">
                  <a:moveTo>
                    <a:pt x="0" y="30869"/>
                  </a:moveTo>
                  <a:lnTo>
                    <a:pt x="0" y="30869"/>
                  </a:lnTo>
                  <a:lnTo>
                    <a:pt x="7689" y="23180"/>
                  </a:lnTo>
                  <a:lnTo>
                    <a:pt x="13303" y="12826"/>
                  </a:lnTo>
                  <a:lnTo>
                    <a:pt x="16806" y="9911"/>
                  </a:lnTo>
                  <a:lnTo>
                    <a:pt x="42317" y="107"/>
                  </a:lnTo>
                  <a:lnTo>
                    <a:pt x="53865" y="0"/>
                  </a:lnTo>
                  <a:lnTo>
                    <a:pt x="83382" y="5527"/>
                  </a:lnTo>
                  <a:lnTo>
                    <a:pt x="126195" y="28358"/>
                  </a:lnTo>
                  <a:lnTo>
                    <a:pt x="165079" y="55135"/>
                  </a:lnTo>
                  <a:lnTo>
                    <a:pt x="202265" y="98129"/>
                  </a:lnTo>
                  <a:lnTo>
                    <a:pt x="225684" y="134943"/>
                  </a:lnTo>
                  <a:lnTo>
                    <a:pt x="230250" y="152877"/>
                  </a:lnTo>
                  <a:lnTo>
                    <a:pt x="228672" y="162155"/>
                  </a:lnTo>
                  <a:lnTo>
                    <a:pt x="224851" y="172957"/>
                  </a:lnTo>
                  <a:lnTo>
                    <a:pt x="224315" y="176195"/>
                  </a:lnTo>
                  <a:lnTo>
                    <a:pt x="221074" y="182440"/>
                  </a:lnTo>
                  <a:lnTo>
                    <a:pt x="206168" y="199274"/>
                  </a:lnTo>
                  <a:lnTo>
                    <a:pt x="166560" y="224098"/>
                  </a:lnTo>
                  <a:lnTo>
                    <a:pt x="141646" y="239196"/>
                  </a:lnTo>
                  <a:lnTo>
                    <a:pt x="122201" y="258257"/>
                  </a:lnTo>
                  <a:lnTo>
                    <a:pt x="114504" y="269514"/>
                  </a:lnTo>
                  <a:lnTo>
                    <a:pt x="98227" y="31661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52" name="SMARTInkShape-29"/>
            <p:cNvSpPr/>
            <p:nvPr>
              <p:custDataLst>
                <p:tags r:id="rId14"/>
              </p:custDataLst>
            </p:nvPr>
          </p:nvSpPr>
          <p:spPr>
            <a:xfrm>
              <a:off x="3107531" y="5447109"/>
              <a:ext cx="26790" cy="44650"/>
            </a:xfrm>
            <a:custGeom>
              <a:avLst/>
              <a:gdLst/>
              <a:ahLst/>
              <a:cxnLst/>
              <a:rect l="0" t="0" r="0" b="0"/>
              <a:pathLst>
                <a:path w="26790" h="44650">
                  <a:moveTo>
                    <a:pt x="26789" y="0"/>
                  </a:moveTo>
                  <a:lnTo>
                    <a:pt x="26789" y="0"/>
                  </a:lnTo>
                  <a:lnTo>
                    <a:pt x="26789" y="7689"/>
                  </a:lnTo>
                  <a:lnTo>
                    <a:pt x="20652" y="15814"/>
                  </a:lnTo>
                  <a:lnTo>
                    <a:pt x="17695" y="24088"/>
                  </a:lnTo>
                  <a:lnTo>
                    <a:pt x="0" y="44649"/>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353" name="SMARTInkShape-30"/>
            <p:cNvSpPr/>
            <p:nvPr>
              <p:custDataLst>
                <p:tags r:id="rId15"/>
              </p:custDataLst>
            </p:nvPr>
          </p:nvSpPr>
          <p:spPr>
            <a:xfrm>
              <a:off x="1687711" y="5179220"/>
              <a:ext cx="132670" cy="133156"/>
            </a:xfrm>
            <a:custGeom>
              <a:avLst/>
              <a:gdLst/>
              <a:ahLst/>
              <a:cxnLst/>
              <a:rect l="0" t="0" r="0" b="0"/>
              <a:pathLst>
                <a:path w="132670" h="133156">
                  <a:moveTo>
                    <a:pt x="107156" y="0"/>
                  </a:moveTo>
                  <a:lnTo>
                    <a:pt x="107156" y="0"/>
                  </a:lnTo>
                  <a:lnTo>
                    <a:pt x="107156" y="13301"/>
                  </a:lnTo>
                  <a:lnTo>
                    <a:pt x="109802" y="18479"/>
                  </a:lnTo>
                  <a:lnTo>
                    <a:pt x="113293" y="24087"/>
                  </a:lnTo>
                  <a:lnTo>
                    <a:pt x="124115" y="59702"/>
                  </a:lnTo>
                  <a:lnTo>
                    <a:pt x="125741" y="75345"/>
                  </a:lnTo>
                  <a:lnTo>
                    <a:pt x="132669" y="99561"/>
                  </a:lnTo>
                  <a:lnTo>
                    <a:pt x="132102" y="103084"/>
                  </a:lnTo>
                  <a:lnTo>
                    <a:pt x="122872" y="124950"/>
                  </a:lnTo>
                  <a:lnTo>
                    <a:pt x="120610" y="127948"/>
                  </a:lnTo>
                  <a:lnTo>
                    <a:pt x="115451" y="131280"/>
                  </a:lnTo>
                  <a:lnTo>
                    <a:pt x="104322" y="133155"/>
                  </a:lnTo>
                  <a:lnTo>
                    <a:pt x="92998" y="132601"/>
                  </a:lnTo>
                  <a:lnTo>
                    <a:pt x="50326" y="118681"/>
                  </a:lnTo>
                  <a:lnTo>
                    <a:pt x="6546" y="101357"/>
                  </a:lnTo>
                  <a:lnTo>
                    <a:pt x="0" y="98225"/>
                  </a:lnTo>
                </a:path>
              </a:pathLst>
            </a:custGeom>
            <a:ln w="1905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9871012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6200" y="0"/>
            <a:ext cx="8991600" cy="1066800"/>
          </a:xfrm>
        </p:spPr>
        <p:txBody>
          <a:bodyPr wrap="square" numCol="1" anchorCtr="0" compatLnSpc="1">
            <a:prstTxWarp prst="textNoShape">
              <a:avLst/>
            </a:prstTxWarp>
          </a:bodyPr>
          <a:lstStyle/>
          <a:p>
            <a:r>
              <a:rPr lang="en-US" altLang="en-US" sz="3600" dirty="0" smtClean="0"/>
              <a:t>Whether to Vote: A Citizen</a:t>
            </a:r>
            <a:r>
              <a:rPr lang="ja-JP" altLang="en-US" sz="3600" dirty="0" smtClean="0"/>
              <a:t>’</a:t>
            </a:r>
            <a:r>
              <a:rPr lang="en-US" altLang="ja-JP" sz="3600" dirty="0" smtClean="0"/>
              <a:t>s First Choice</a:t>
            </a:r>
            <a:endParaRPr lang="en-US" altLang="en-US" sz="3600" dirty="0" smtClean="0"/>
          </a:p>
        </p:txBody>
      </p:sp>
      <p:sp>
        <p:nvSpPr>
          <p:cNvPr id="13315" name="Rectangle 3"/>
          <p:cNvSpPr>
            <a:spLocks noGrp="1" noChangeArrowheads="1"/>
          </p:cNvSpPr>
          <p:nvPr>
            <p:ph idx="1"/>
          </p:nvPr>
        </p:nvSpPr>
        <p:spPr>
          <a:xfrm>
            <a:off x="228600" y="1219200"/>
            <a:ext cx="5029200" cy="5181600"/>
          </a:xfrm>
        </p:spPr>
        <p:txBody>
          <a:bodyPr/>
          <a:lstStyle/>
          <a:p>
            <a:pPr>
              <a:lnSpc>
                <a:spcPct val="90000"/>
              </a:lnSpc>
            </a:pPr>
            <a:r>
              <a:rPr lang="en-US" altLang="en-US" dirty="0" smtClean="0"/>
              <a:t>Who Votes?</a:t>
            </a:r>
          </a:p>
          <a:p>
            <a:pPr>
              <a:lnSpc>
                <a:spcPct val="90000"/>
              </a:lnSpc>
            </a:pPr>
            <a:r>
              <a:rPr lang="en-US" altLang="en-US" dirty="0" smtClean="0"/>
              <a:t>These factors increase the likelihood of voting:</a:t>
            </a:r>
          </a:p>
          <a:p>
            <a:pPr lvl="1">
              <a:lnSpc>
                <a:spcPct val="90000"/>
              </a:lnSpc>
            </a:pPr>
            <a:r>
              <a:rPr lang="en-US" altLang="en-US" dirty="0" smtClean="0"/>
              <a:t>Age</a:t>
            </a:r>
          </a:p>
          <a:p>
            <a:pPr lvl="1">
              <a:lnSpc>
                <a:spcPct val="90000"/>
              </a:lnSpc>
            </a:pPr>
            <a:r>
              <a:rPr lang="en-US" altLang="en-US" dirty="0" smtClean="0"/>
              <a:t>Income</a:t>
            </a:r>
          </a:p>
          <a:p>
            <a:pPr lvl="1">
              <a:lnSpc>
                <a:spcPct val="90000"/>
              </a:lnSpc>
            </a:pPr>
            <a:r>
              <a:rPr lang="en-US" altLang="en-US" dirty="0" smtClean="0"/>
              <a:t>Education</a:t>
            </a:r>
          </a:p>
          <a:p>
            <a:pPr lvl="1">
              <a:lnSpc>
                <a:spcPct val="90000"/>
              </a:lnSpc>
            </a:pPr>
            <a:r>
              <a:rPr lang="en-US" altLang="en-US" dirty="0" smtClean="0"/>
              <a:t>Marriage</a:t>
            </a:r>
          </a:p>
          <a:p>
            <a:pPr lvl="1">
              <a:lnSpc>
                <a:spcPct val="90000"/>
              </a:lnSpc>
            </a:pPr>
            <a:r>
              <a:rPr lang="en-US" altLang="en-US" dirty="0" smtClean="0"/>
              <a:t>Caucasian </a:t>
            </a:r>
          </a:p>
          <a:p>
            <a:pPr lvl="1">
              <a:lnSpc>
                <a:spcPct val="90000"/>
              </a:lnSpc>
            </a:pPr>
            <a:r>
              <a:rPr lang="en-US" altLang="en-US" dirty="0" smtClean="0"/>
              <a:t>Female</a:t>
            </a:r>
          </a:p>
          <a:p>
            <a:pPr lvl="1">
              <a:lnSpc>
                <a:spcPct val="90000"/>
              </a:lnSpc>
            </a:pPr>
            <a:r>
              <a:rPr lang="en-US" altLang="en-US" dirty="0" smtClean="0"/>
              <a:t>Union Member</a:t>
            </a:r>
          </a:p>
          <a:p>
            <a:pPr lvl="1">
              <a:lnSpc>
                <a:spcPct val="90000"/>
              </a:lnSpc>
            </a:pPr>
            <a:r>
              <a:rPr lang="en-US" altLang="en-US" dirty="0" smtClean="0"/>
              <a:t>Government Worker</a:t>
            </a:r>
          </a:p>
          <a:p>
            <a:pPr lvl="1">
              <a:lnSpc>
                <a:spcPct val="90000"/>
              </a:lnSpc>
            </a:pPr>
            <a:r>
              <a:rPr lang="en-US" altLang="en-US" dirty="0" smtClean="0"/>
              <a:t>Northerner</a:t>
            </a:r>
          </a:p>
        </p:txBody>
      </p:sp>
      <p:pic>
        <p:nvPicPr>
          <p:cNvPr id="16387" name="Picture 4" descr="3057161100_4806881fa2_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524000"/>
            <a:ext cx="3200400" cy="273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descr="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5145954"/>
            <a:ext cx="15192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6494551"/>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31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3315">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3315">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3315">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3315">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3315">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133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pPr fontAlgn="auto">
              <a:spcAft>
                <a:spcPts val="0"/>
              </a:spcAft>
              <a:defRPr/>
            </a:pPr>
            <a:r>
              <a:rPr lang="en-US" dirty="0" smtClean="0">
                <a:ea typeface="+mj-ea"/>
              </a:rPr>
              <a:t>Sample Question</a:t>
            </a:r>
          </a:p>
        </p:txBody>
      </p:sp>
      <p:sp>
        <p:nvSpPr>
          <p:cNvPr id="18434" name="Rectangle 3"/>
          <p:cNvSpPr>
            <a:spLocks noGrp="1" noChangeArrowheads="1"/>
          </p:cNvSpPr>
          <p:nvPr>
            <p:ph idx="1"/>
          </p:nvPr>
        </p:nvSpPr>
        <p:spPr/>
        <p:txBody>
          <a:bodyPr/>
          <a:lstStyle/>
          <a:p>
            <a:pPr>
              <a:lnSpc>
                <a:spcPct val="90000"/>
              </a:lnSpc>
            </a:pPr>
            <a:r>
              <a:rPr lang="en-US" altLang="en-US" sz="4000" dirty="0" smtClean="0"/>
              <a:t>Which of these would be most likely to vote?</a:t>
            </a:r>
            <a:endParaRPr lang="en-US" altLang="en-US" sz="2800" dirty="0" smtClean="0"/>
          </a:p>
          <a:p>
            <a:pPr>
              <a:lnSpc>
                <a:spcPct val="90000"/>
              </a:lnSpc>
            </a:pPr>
            <a:r>
              <a:rPr lang="en-US" altLang="en-US" sz="2400" dirty="0" smtClean="0"/>
              <a:t>A. a middle-aged professor at a private university</a:t>
            </a:r>
          </a:p>
          <a:p>
            <a:pPr>
              <a:lnSpc>
                <a:spcPct val="90000"/>
              </a:lnSpc>
            </a:pPr>
            <a:r>
              <a:rPr lang="en-US" altLang="en-US" sz="2400" dirty="0" smtClean="0"/>
              <a:t>B. a young southerner without a high school diploma</a:t>
            </a:r>
          </a:p>
          <a:p>
            <a:pPr>
              <a:lnSpc>
                <a:spcPct val="90000"/>
              </a:lnSpc>
            </a:pPr>
            <a:r>
              <a:rPr lang="en-US" altLang="en-US" sz="2400" dirty="0" smtClean="0"/>
              <a:t>C. a northerner with a high school diploma who is a union member</a:t>
            </a:r>
          </a:p>
          <a:p>
            <a:pPr>
              <a:lnSpc>
                <a:spcPct val="90000"/>
              </a:lnSpc>
            </a:pPr>
            <a:r>
              <a:rPr lang="en-US" altLang="en-US" sz="2400" dirty="0" smtClean="0"/>
              <a:t>D. a 63-year-old government worker with a doctorate</a:t>
            </a:r>
          </a:p>
          <a:p>
            <a:pPr>
              <a:lnSpc>
                <a:spcPct val="90000"/>
              </a:lnSpc>
            </a:pPr>
            <a:r>
              <a:rPr lang="en-US" altLang="en-US" sz="2400" dirty="0" smtClean="0"/>
              <a:t>E. a well-educated senior citizen who used to work for a big corporation</a:t>
            </a:r>
          </a:p>
          <a:p>
            <a:pPr>
              <a:lnSpc>
                <a:spcPct val="90000"/>
              </a:lnSpc>
            </a:pPr>
            <a:r>
              <a:rPr lang="en-US" altLang="en-US" sz="2800" dirty="0" smtClean="0"/>
              <a:t>Answer: D</a:t>
            </a:r>
          </a:p>
        </p:txBody>
      </p:sp>
    </p:spTree>
    <p:extLst>
      <p:ext uri="{BB962C8B-B14F-4D97-AF65-F5344CB8AC3E}">
        <p14:creationId xmlns:p14="http://schemas.microsoft.com/office/powerpoint/2010/main" val="1193701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defRPr/>
            </a:pPr>
            <a:r>
              <a:rPr lang="en-US" dirty="0" smtClean="0">
                <a:ln>
                  <a:noFill/>
                </a:ln>
                <a:ea typeface="+mj-ea"/>
                <a:cs typeface="Arial" charset="0"/>
              </a:rPr>
              <a:t>The Evolution of Campaigning</a:t>
            </a:r>
          </a:p>
        </p:txBody>
      </p:sp>
      <p:sp>
        <p:nvSpPr>
          <p:cNvPr id="13314" name="Content Placeholder 2"/>
          <p:cNvSpPr>
            <a:spLocks noGrp="1"/>
          </p:cNvSpPr>
          <p:nvPr>
            <p:ph idx="1"/>
          </p:nvPr>
        </p:nvSpPr>
        <p:spPr>
          <a:xfrm>
            <a:off x="457200" y="1676400"/>
            <a:ext cx="8229600" cy="914400"/>
          </a:xfrm>
        </p:spPr>
        <p:txBody>
          <a:bodyPr/>
          <a:lstStyle/>
          <a:p>
            <a:pPr eaLnBrk="1" hangingPunct="1"/>
            <a:r>
              <a:rPr lang="en-US" altLang="en-US" sz="4400" dirty="0" smtClean="0">
                <a:latin typeface="Arial" pitchFamily="34" charset="0"/>
                <a:cs typeface="Arial" pitchFamily="34" charset="0"/>
              </a:rPr>
              <a:t>Candidate Centered Election</a:t>
            </a:r>
            <a:endParaRPr lang="en-US" altLang="en-US" sz="4400" i="1" dirty="0" smtClean="0">
              <a:latin typeface="Arial" pitchFamily="34" charset="0"/>
              <a:cs typeface="Arial" pitchFamily="34" charset="0"/>
            </a:endParaRPr>
          </a:p>
        </p:txBody>
      </p:sp>
      <p:sp>
        <p:nvSpPr>
          <p:cNvPr id="1331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EC83AE36-B53F-4DC2-B80B-499F9FD0E02F}" type="slidenum">
              <a:rPr lang="en-US" altLang="en-US" sz="1400">
                <a:solidFill>
                  <a:srgbClr val="BCB7A8"/>
                </a:solidFill>
              </a:rPr>
              <a:pPr eaLnBrk="1" hangingPunct="1"/>
              <a:t>5</a:t>
            </a:fld>
            <a:endParaRPr lang="en-US" altLang="en-US" sz="1400">
              <a:solidFill>
                <a:srgbClr val="BCB7A8"/>
              </a:solidFill>
            </a:endParaRPr>
          </a:p>
        </p:txBody>
      </p:sp>
      <p:pic>
        <p:nvPicPr>
          <p:cNvPr id="13318" name="Picture 6" descr="http://beforeitsnews.com/mediadrop/uploads/2013/38/73fbc0edb9d8413ee0d8e311ab9102ffa58dbb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2150" y="2644652"/>
            <a:ext cx="5048250" cy="39118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219200"/>
          </a:xfrm>
        </p:spPr>
        <p:txBody>
          <a:bodyPr>
            <a:noAutofit/>
          </a:bodyPr>
          <a:lstStyle/>
          <a:p>
            <a:pPr eaLnBrk="1" fontAlgn="auto" hangingPunct="1">
              <a:spcAft>
                <a:spcPts val="0"/>
              </a:spcAft>
              <a:defRPr/>
            </a:pPr>
            <a:r>
              <a:rPr lang="en-US" dirty="0" smtClean="0">
                <a:ea typeface="+mj-ea"/>
              </a:rPr>
              <a:t>Nominations</a:t>
            </a:r>
            <a:endParaRPr lang="en-US" dirty="0">
              <a:ea typeface="+mj-ea"/>
            </a:endParaRPr>
          </a:p>
        </p:txBody>
      </p:sp>
      <p:sp>
        <p:nvSpPr>
          <p:cNvPr id="15362" name="Content Placeholder 2"/>
          <p:cNvSpPr>
            <a:spLocks noGrp="1"/>
          </p:cNvSpPr>
          <p:nvPr>
            <p:ph idx="1"/>
          </p:nvPr>
        </p:nvSpPr>
        <p:spPr>
          <a:xfrm>
            <a:off x="457200" y="1676400"/>
            <a:ext cx="8305800" cy="4618038"/>
          </a:xfrm>
        </p:spPr>
        <p:txBody>
          <a:bodyPr/>
          <a:lstStyle/>
          <a:p>
            <a:pPr eaLnBrk="1" hangingPunct="1"/>
            <a:r>
              <a:rPr lang="en-US" altLang="en-US" sz="3600" b="0" dirty="0" smtClean="0">
                <a:latin typeface="Arial" pitchFamily="34" charset="0"/>
              </a:rPr>
              <a:t>Nomination for Congress and State Offices</a:t>
            </a:r>
          </a:p>
          <a:p>
            <a:pPr lvl="1" eaLnBrk="1" hangingPunct="1"/>
            <a:r>
              <a:rPr lang="en-US" altLang="en-US" sz="3200" dirty="0" smtClean="0">
                <a:latin typeface="Arial" pitchFamily="34" charset="0"/>
                <a:cs typeface="Arial" pitchFamily="34" charset="0"/>
              </a:rPr>
              <a:t>Primary Election </a:t>
            </a:r>
          </a:p>
          <a:p>
            <a:pPr lvl="2" eaLnBrk="1" hangingPunct="1"/>
            <a:r>
              <a:rPr lang="en-US" altLang="en-US" sz="2800" dirty="0" smtClean="0">
                <a:latin typeface="Arial" pitchFamily="34" charset="0"/>
                <a:cs typeface="Arial" pitchFamily="34" charset="0"/>
              </a:rPr>
              <a:t>Utilized by 40 states to nominate candidates for all state and national offices</a:t>
            </a:r>
          </a:p>
          <a:p>
            <a:pPr lvl="3" eaLnBrk="1" hangingPunct="1"/>
            <a:r>
              <a:rPr lang="en-US" altLang="en-US" sz="2800" dirty="0" smtClean="0">
                <a:latin typeface="Arial" pitchFamily="34" charset="0"/>
                <a:cs typeface="Arial" pitchFamily="34" charset="0"/>
              </a:rPr>
              <a:t>Closed primaries</a:t>
            </a:r>
          </a:p>
          <a:p>
            <a:pPr lvl="3" eaLnBrk="1" hangingPunct="1"/>
            <a:r>
              <a:rPr lang="en-US" altLang="en-US" sz="2800" dirty="0" smtClean="0">
                <a:latin typeface="Arial" pitchFamily="34" charset="0"/>
                <a:cs typeface="Arial" pitchFamily="34" charset="0"/>
              </a:rPr>
              <a:t>Open primaries</a:t>
            </a:r>
          </a:p>
          <a:p>
            <a:pPr lvl="3" eaLnBrk="1" hangingPunct="1"/>
            <a:r>
              <a:rPr lang="en-US" altLang="en-US" sz="2800" dirty="0" smtClean="0">
                <a:latin typeface="Arial" pitchFamily="34" charset="0"/>
                <a:cs typeface="Arial" pitchFamily="34" charset="0"/>
              </a:rPr>
              <a:t>Modified</a:t>
            </a:r>
          </a:p>
        </p:txBody>
      </p:sp>
      <p:sp>
        <p:nvSpPr>
          <p:cNvPr id="5" name="Footer Placeholder 4"/>
          <p:cNvSpPr>
            <a:spLocks noGrp="1"/>
          </p:cNvSpPr>
          <p:nvPr>
            <p:ph type="ftr" sz="quarter" idx="11"/>
          </p:nvPr>
        </p:nvSpPr>
        <p:spPr/>
        <p:txBody>
          <a:bodyPr/>
          <a:lstStyle/>
          <a:p>
            <a:pPr>
              <a:defRPr/>
            </a:pPr>
            <a:r>
              <a:rPr lang="en-US">
                <a:solidFill>
                  <a:schemeClr val="tx2">
                    <a:shade val="50000"/>
                  </a:schemeClr>
                </a:solidFill>
              </a:rPr>
              <a:t>Copyright 2014 Cengage Learning</a:t>
            </a:r>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8A3206E4-E81D-40EF-A29E-20A228B5EF93}" type="slidenum">
              <a:rPr lang="en-US" altLang="en-US" sz="1400">
                <a:solidFill>
                  <a:srgbClr val="BCB7A8"/>
                </a:solidFill>
              </a:rPr>
              <a:pPr eaLnBrk="1" hangingPunct="1"/>
              <a:t>6</a:t>
            </a:fld>
            <a:endParaRPr lang="en-US" altLang="en-US" sz="1400">
              <a:solidFill>
                <a:srgbClr val="BCB7A8"/>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defRPr/>
            </a:pPr>
            <a:r>
              <a:rPr lang="en-US" dirty="0" smtClean="0">
                <a:ln>
                  <a:noFill/>
                </a:ln>
                <a:ea typeface="+mj-ea"/>
                <a:cs typeface="Arial" charset="0"/>
              </a:rPr>
              <a:t>Nominations</a:t>
            </a:r>
          </a:p>
        </p:txBody>
      </p:sp>
      <p:sp>
        <p:nvSpPr>
          <p:cNvPr id="17410" name="Content Placeholder 2"/>
          <p:cNvSpPr>
            <a:spLocks noGrp="1"/>
          </p:cNvSpPr>
          <p:nvPr>
            <p:ph idx="1"/>
          </p:nvPr>
        </p:nvSpPr>
        <p:spPr>
          <a:xfrm>
            <a:off x="457200" y="1676400"/>
            <a:ext cx="8229600" cy="4618038"/>
          </a:xfrm>
        </p:spPr>
        <p:txBody>
          <a:bodyPr/>
          <a:lstStyle/>
          <a:p>
            <a:pPr eaLnBrk="1" hangingPunct="1"/>
            <a:r>
              <a:rPr lang="en-US" altLang="en-US" sz="3600" b="0" dirty="0" smtClean="0">
                <a:latin typeface="Arial" pitchFamily="34" charset="0"/>
                <a:cs typeface="Arial" pitchFamily="34" charset="0"/>
              </a:rPr>
              <a:t>Nomination for President </a:t>
            </a:r>
          </a:p>
          <a:p>
            <a:pPr lvl="1" eaLnBrk="1" hangingPunct="1"/>
            <a:r>
              <a:rPr lang="en-US" altLang="en-US" sz="3200" dirty="0" smtClean="0">
                <a:latin typeface="Arial" pitchFamily="34" charset="0"/>
                <a:cs typeface="Arial" pitchFamily="34" charset="0"/>
              </a:rPr>
              <a:t>Each party chooses presidential nominee at national convention</a:t>
            </a:r>
          </a:p>
          <a:p>
            <a:pPr lvl="1"/>
            <a:r>
              <a:rPr lang="en-US" altLang="en-US" sz="3200" dirty="0" smtClean="0">
                <a:latin typeface="Arial" pitchFamily="34" charset="0"/>
              </a:rPr>
              <a:t>Selecting convention delegates</a:t>
            </a:r>
          </a:p>
          <a:p>
            <a:pPr lvl="2"/>
            <a:r>
              <a:rPr lang="en-US" altLang="en-US" sz="2800" dirty="0" smtClean="0">
                <a:latin typeface="Arial" pitchFamily="34" charset="0"/>
                <a:cs typeface="Arial" pitchFamily="34" charset="0"/>
              </a:rPr>
              <a:t>Presidential primary</a:t>
            </a:r>
          </a:p>
          <a:p>
            <a:pPr lvl="2"/>
            <a:r>
              <a:rPr lang="en-US" altLang="en-US" sz="2800" dirty="0" smtClean="0">
                <a:latin typeface="Arial" pitchFamily="34" charset="0"/>
                <a:cs typeface="Arial" pitchFamily="34" charset="0"/>
              </a:rPr>
              <a:t>Caucus/convention</a:t>
            </a:r>
          </a:p>
          <a:p>
            <a:pPr lvl="1"/>
            <a:r>
              <a:rPr lang="en-US" altLang="en-US" sz="3200" dirty="0" smtClean="0">
                <a:latin typeface="Arial" pitchFamily="34" charset="0"/>
              </a:rPr>
              <a:t>Campaigning for the Nomination</a:t>
            </a:r>
            <a:endParaRPr lang="en-US" altLang="en-US" sz="3200" dirty="0" smtClean="0">
              <a:latin typeface="Arial" pitchFamily="34" charset="0"/>
              <a:cs typeface="Arial" pitchFamily="34" charset="0"/>
            </a:endParaRPr>
          </a:p>
        </p:txBody>
      </p:sp>
      <p:sp>
        <p:nvSpPr>
          <p:cNvPr id="5" name="Footer Placeholder 4"/>
          <p:cNvSpPr>
            <a:spLocks noGrp="1"/>
          </p:cNvSpPr>
          <p:nvPr>
            <p:ph type="ftr" sz="quarter" idx="11"/>
          </p:nvPr>
        </p:nvSpPr>
        <p:spPr/>
        <p:txBody>
          <a:bodyPr/>
          <a:lstStyle/>
          <a:p>
            <a:pPr>
              <a:defRPr/>
            </a:pPr>
            <a:r>
              <a:rPr lang="en-US">
                <a:solidFill>
                  <a:schemeClr val="tx2">
                    <a:shade val="50000"/>
                  </a:schemeClr>
                </a:solidFill>
              </a:rPr>
              <a:t>Copyright 2014 Cengage Learning</a:t>
            </a:r>
          </a:p>
        </p:txBody>
      </p:sp>
      <p:sp>
        <p:nvSpPr>
          <p:cNvPr id="1741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FB33595E-0FE2-4075-B1B0-18FB07362380}" type="slidenum">
              <a:rPr lang="en-US" altLang="en-US" sz="1400">
                <a:solidFill>
                  <a:srgbClr val="BCB7A8"/>
                </a:solidFill>
              </a:rPr>
              <a:pPr eaLnBrk="1" hangingPunct="1"/>
              <a:t>7</a:t>
            </a:fld>
            <a:endParaRPr lang="en-US" altLang="en-US" sz="1400">
              <a:solidFill>
                <a:srgbClr val="BCB7A8"/>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www.c-spanclassroom.org/Video/341/Iowa+Democratic+Presidential+Caucus.aspx</a:t>
            </a:r>
            <a:endParaRPr lang="en-US" dirty="0" smtClean="0"/>
          </a:p>
          <a:p>
            <a:endParaRPr lang="en-US" dirty="0"/>
          </a:p>
        </p:txBody>
      </p:sp>
      <p:sp>
        <p:nvSpPr>
          <p:cNvPr id="4" name="Footer Placeholder 3"/>
          <p:cNvSpPr>
            <a:spLocks noGrp="1"/>
          </p:cNvSpPr>
          <p:nvPr>
            <p:ph type="ftr" sz="quarter" idx="11"/>
          </p:nvPr>
        </p:nvSpPr>
        <p:spPr/>
        <p:txBody>
          <a:bodyPr/>
          <a:lstStyle/>
          <a:p>
            <a:pPr>
              <a:defRPr/>
            </a:pPr>
            <a:r>
              <a:rPr lang="en-US" smtClean="0"/>
              <a:t>Copyright 2014 Cengage Learning</a:t>
            </a:r>
            <a:endParaRPr lang="en-US"/>
          </a:p>
        </p:txBody>
      </p:sp>
      <p:sp>
        <p:nvSpPr>
          <p:cNvPr id="5" name="Slide Number Placeholder 4"/>
          <p:cNvSpPr>
            <a:spLocks noGrp="1"/>
          </p:cNvSpPr>
          <p:nvPr>
            <p:ph type="sldNum" sz="quarter" idx="12"/>
          </p:nvPr>
        </p:nvSpPr>
        <p:spPr/>
        <p:txBody>
          <a:bodyPr/>
          <a:lstStyle/>
          <a:p>
            <a:fld id="{1C07C203-626C-45A2-BDB5-D59330EC5A2A}" type="slidenum">
              <a:rPr lang="en-US" altLang="en-US" smtClean="0"/>
              <a:pPr/>
              <a:t>8</a:t>
            </a:fld>
            <a:endParaRPr lang="en-US" altLang="en-US"/>
          </a:p>
        </p:txBody>
      </p:sp>
    </p:spTree>
    <p:extLst>
      <p:ext uri="{BB962C8B-B14F-4D97-AF65-F5344CB8AC3E}">
        <p14:creationId xmlns:p14="http://schemas.microsoft.com/office/powerpoint/2010/main" val="13907097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014663" y="6337300"/>
            <a:ext cx="2895600" cy="365125"/>
          </a:xfrm>
        </p:spPr>
        <p:txBody>
          <a:bodyPr/>
          <a:lstStyle/>
          <a:p>
            <a:pPr>
              <a:defRPr/>
            </a:pPr>
            <a:r>
              <a:rPr lang="en-US" dirty="0">
                <a:solidFill>
                  <a:schemeClr val="tx2">
                    <a:shade val="50000"/>
                  </a:schemeClr>
                </a:solidFill>
              </a:rPr>
              <a:t>Copyright 2014 </a:t>
            </a:r>
            <a:r>
              <a:rPr lang="en-US" dirty="0" err="1">
                <a:solidFill>
                  <a:schemeClr val="tx2">
                    <a:shade val="50000"/>
                  </a:schemeClr>
                </a:solidFill>
              </a:rPr>
              <a:t>Cengage</a:t>
            </a:r>
            <a:r>
              <a:rPr lang="en-US" dirty="0">
                <a:solidFill>
                  <a:schemeClr val="tx2">
                    <a:shade val="50000"/>
                  </a:schemeClr>
                </a:solidFill>
              </a:rPr>
              <a:t> Learning</a:t>
            </a:r>
          </a:p>
        </p:txBody>
      </p:sp>
      <p:sp>
        <p:nvSpPr>
          <p:cNvPr id="1945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MS PGothic" pitchFamily="34" charset="-128"/>
              </a:defRPr>
            </a:lvl1pPr>
            <a:lvl2pPr marL="742950" indent="-285750" eaLnBrk="0" hangingPunct="0">
              <a:defRPr sz="2400">
                <a:solidFill>
                  <a:schemeClr val="tx1"/>
                </a:solidFill>
                <a:latin typeface="Arial" pitchFamily="34" charset="0"/>
                <a:ea typeface="MS PGothic" pitchFamily="34" charset="-128"/>
              </a:defRPr>
            </a:lvl2pPr>
            <a:lvl3pPr marL="1143000" indent="-228600" eaLnBrk="0" hangingPunct="0">
              <a:defRPr sz="2400">
                <a:solidFill>
                  <a:schemeClr val="tx1"/>
                </a:solidFill>
                <a:latin typeface="Arial" pitchFamily="34" charset="0"/>
                <a:ea typeface="MS PGothic" pitchFamily="34" charset="-128"/>
              </a:defRPr>
            </a:lvl3pPr>
            <a:lvl4pPr marL="1600200" indent="-228600" eaLnBrk="0" hangingPunct="0">
              <a:defRPr sz="2400">
                <a:solidFill>
                  <a:schemeClr val="tx1"/>
                </a:solidFill>
                <a:latin typeface="Arial" pitchFamily="34" charset="0"/>
                <a:ea typeface="MS PGothic" pitchFamily="34" charset="-128"/>
              </a:defRPr>
            </a:lvl4pPr>
            <a:lvl5pPr marL="2057400" indent="-228600" eaLnBrk="0" hangingPunct="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eaLnBrk="1" hangingPunct="1"/>
            <a:fld id="{72074411-3CE4-45F6-A98A-05B79BC8BE10}" type="slidenum">
              <a:rPr lang="en-US" altLang="en-US" sz="1400">
                <a:solidFill>
                  <a:srgbClr val="BCB7A8"/>
                </a:solidFill>
              </a:rPr>
              <a:pPr eaLnBrk="1" hangingPunct="1"/>
              <a:t>9</a:t>
            </a:fld>
            <a:endParaRPr lang="en-US" altLang="en-US" sz="1400">
              <a:solidFill>
                <a:srgbClr val="BCB7A8"/>
              </a:solidFill>
            </a:endParaRPr>
          </a:p>
        </p:txBody>
      </p:sp>
      <p:pic>
        <p:nvPicPr>
          <p:cNvPr id="19459"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8600"/>
            <a:ext cx="8229600" cy="613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HIGHLIGHTER" val="false"/>
</p:tagLst>
</file>

<file path=ppt/tags/tag11.xml><?xml version="1.0" encoding="utf-8"?>
<p:tagLst xmlns:a="http://schemas.openxmlformats.org/drawingml/2006/main" xmlns:r="http://schemas.openxmlformats.org/officeDocument/2006/relationships" xmlns:p="http://schemas.openxmlformats.org/presentationml/2006/main">
  <p:tag name="HIGHLIGHTER" val="false"/>
</p:tagLst>
</file>

<file path=ppt/tags/tag12.xml><?xml version="1.0" encoding="utf-8"?>
<p:tagLst xmlns:a="http://schemas.openxmlformats.org/drawingml/2006/main" xmlns:r="http://schemas.openxmlformats.org/officeDocument/2006/relationships" xmlns:p="http://schemas.openxmlformats.org/presentationml/2006/main">
  <p:tag name="HIGHLIGHTER" val="false"/>
</p:tagLst>
</file>

<file path=ppt/tags/tag13.xml><?xml version="1.0" encoding="utf-8"?>
<p:tagLst xmlns:a="http://schemas.openxmlformats.org/drawingml/2006/main" xmlns:r="http://schemas.openxmlformats.org/officeDocument/2006/relationships" xmlns:p="http://schemas.openxmlformats.org/presentationml/2006/main">
  <p:tag name="HIGHLIGHTER" val="false"/>
</p:tagLst>
</file>

<file path=ppt/tags/tag14.xml><?xml version="1.0" encoding="utf-8"?>
<p:tagLst xmlns:a="http://schemas.openxmlformats.org/drawingml/2006/main" xmlns:r="http://schemas.openxmlformats.org/officeDocument/2006/relationships" xmlns:p="http://schemas.openxmlformats.org/presentationml/2006/main">
  <p:tag name="HIGHLIGHTER" val="false"/>
</p:tagLst>
</file>

<file path=ppt/tags/tag15.xml><?xml version="1.0" encoding="utf-8"?>
<p:tagLst xmlns:a="http://schemas.openxmlformats.org/drawingml/2006/main" xmlns:r="http://schemas.openxmlformats.org/officeDocument/2006/relationships" xmlns:p="http://schemas.openxmlformats.org/presentationml/2006/main">
  <p:tag name="HIGHLIGHTER" val="false"/>
</p:tagLst>
</file>

<file path=ppt/tags/tag16.xml><?xml version="1.0" encoding="utf-8"?>
<p:tagLst xmlns:a="http://schemas.openxmlformats.org/drawingml/2006/main" xmlns:r="http://schemas.openxmlformats.org/officeDocument/2006/relationships" xmlns:p="http://schemas.openxmlformats.org/presentationml/2006/main">
  <p:tag name="HIGHLIGHTER" val="false"/>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HIGHLIGHTER" val="false"/>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HIGHLIGHTER" val="false"/>
</p:tagLst>
</file>

<file path=ppt/tags/tag4.xml><?xml version="1.0" encoding="utf-8"?>
<p:tagLst xmlns:a="http://schemas.openxmlformats.org/drawingml/2006/main" xmlns:r="http://schemas.openxmlformats.org/officeDocument/2006/relationships" xmlns:p="http://schemas.openxmlformats.org/presentationml/2006/main">
  <p:tag name="HIGHLIGHTER" val="false"/>
</p:tagLst>
</file>

<file path=ppt/tags/tag5.xml><?xml version="1.0" encoding="utf-8"?>
<p:tagLst xmlns:a="http://schemas.openxmlformats.org/drawingml/2006/main" xmlns:r="http://schemas.openxmlformats.org/officeDocument/2006/relationships" xmlns:p="http://schemas.openxmlformats.org/presentationml/2006/main">
  <p:tag name="HIGHLIGHTER" val="false"/>
</p:tagLst>
</file>

<file path=ppt/tags/tag6.xml><?xml version="1.0" encoding="utf-8"?>
<p:tagLst xmlns:a="http://schemas.openxmlformats.org/drawingml/2006/main" xmlns:r="http://schemas.openxmlformats.org/officeDocument/2006/relationships" xmlns:p="http://schemas.openxmlformats.org/presentationml/2006/main">
  <p:tag name="HIGHLIGHTER" val="false"/>
</p:tagLst>
</file>

<file path=ppt/tags/tag7.xml><?xml version="1.0" encoding="utf-8"?>
<p:tagLst xmlns:a="http://schemas.openxmlformats.org/drawingml/2006/main" xmlns:r="http://schemas.openxmlformats.org/officeDocument/2006/relationships" xmlns:p="http://schemas.openxmlformats.org/presentationml/2006/main">
  <p:tag name="HIGHLIGHTER" val="false"/>
</p:tagLst>
</file>

<file path=ppt/tags/tag8.xml><?xml version="1.0" encoding="utf-8"?>
<p:tagLst xmlns:a="http://schemas.openxmlformats.org/drawingml/2006/main" xmlns:r="http://schemas.openxmlformats.org/officeDocument/2006/relationships" xmlns:p="http://schemas.openxmlformats.org/presentationml/2006/main">
  <p:tag name="HIGHLIGHTER" val="false"/>
</p:tagLst>
</file>

<file path=ppt/tags/tag9.xml><?xml version="1.0" encoding="utf-8"?>
<p:tagLst xmlns:a="http://schemas.openxmlformats.org/drawingml/2006/main" xmlns:r="http://schemas.openxmlformats.org/officeDocument/2006/relationships" xmlns:p="http://schemas.openxmlformats.org/presentationml/2006/main">
  <p:tag name="HIGHLIGHTER" val="false"/>
</p:tagLst>
</file>

<file path=ppt/theme/theme1.xml><?xml version="1.0" encoding="utf-8"?>
<a:theme xmlns:a="http://schemas.openxmlformats.org/drawingml/2006/main" name="3_Deluxe">
  <a:themeElements>
    <a:clrScheme name="Deluxe">
      <a:dk1>
        <a:sysClr val="windowText" lastClr="000000"/>
      </a:dk1>
      <a:lt1>
        <a:sysClr val="window" lastClr="FFFFFF"/>
      </a:lt1>
      <a:dk2>
        <a:srgbClr val="30356E"/>
      </a:dk2>
      <a:lt2>
        <a:srgbClr val="FFF9E5"/>
      </a:lt2>
      <a:accent1>
        <a:srgbClr val="CC4757"/>
      </a:accent1>
      <a:accent2>
        <a:srgbClr val="FF6F61"/>
      </a:accent2>
      <a:accent3>
        <a:srgbClr val="FF953E"/>
      </a:accent3>
      <a:accent4>
        <a:srgbClr val="F8BD52"/>
      </a:accent4>
      <a:accent5>
        <a:srgbClr val="46A6BD"/>
      </a:accent5>
      <a:accent6>
        <a:srgbClr val="5488BC"/>
      </a:accent6>
      <a:hlink>
        <a:srgbClr val="FA7D7A"/>
      </a:hlink>
      <a:folHlink>
        <a:srgbClr val="FFCF3E"/>
      </a:folHlink>
    </a:clrScheme>
    <a:fontScheme name="3_Delux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1903</TotalTime>
  <Words>618</Words>
  <Application>Microsoft Office PowerPoint</Application>
  <PresentationFormat>On-screen Show (4:3)</PresentationFormat>
  <Paragraphs>101</Paragraphs>
  <Slides>13</Slides>
  <Notes>12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ＭＳ Ｐゴシック</vt:lpstr>
      <vt:lpstr>ＭＳ Ｐゴシック</vt:lpstr>
      <vt:lpstr>Arial</vt:lpstr>
      <vt:lpstr>Calibri</vt:lpstr>
      <vt:lpstr>Corbel</vt:lpstr>
      <vt:lpstr>Times New Roman</vt:lpstr>
      <vt:lpstr>Wingdings</vt:lpstr>
      <vt:lpstr>Wingdings 2</vt:lpstr>
      <vt:lpstr>3_Deluxe</vt:lpstr>
      <vt:lpstr>Whether to Vote: A Citizen’s First Choice</vt:lpstr>
      <vt:lpstr>Registering to Vote </vt:lpstr>
      <vt:lpstr>Whether to Vote: A Citizen’s First Choice</vt:lpstr>
      <vt:lpstr>Sample Question</vt:lpstr>
      <vt:lpstr>The Evolution of Campaigning</vt:lpstr>
      <vt:lpstr>Nominations</vt:lpstr>
      <vt:lpstr>Nominations</vt:lpstr>
      <vt:lpstr>PowerPoint Presentation</vt:lpstr>
      <vt:lpstr>PowerPoint Presentation</vt:lpstr>
      <vt:lpstr>Making candidates campaign…</vt:lpstr>
      <vt:lpstr>The Mandate Theory of Elections</vt:lpstr>
      <vt:lpstr>Elections</vt:lpstr>
      <vt:lpstr>Explaining Voting Choice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Christy</dc:creator>
  <cp:lastModifiedBy>Barikmo, Kristoffer R.</cp:lastModifiedBy>
  <cp:revision>81</cp:revision>
  <dcterms:modified xsi:type="dcterms:W3CDTF">2017-01-31T21:27:28Z</dcterms:modified>
</cp:coreProperties>
</file>