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6" r:id="rId18"/>
    <p:sldId id="30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88" autoAdjust="0"/>
  </p:normalViewPr>
  <p:slideViewPr>
    <p:cSldViewPr>
      <p:cViewPr varScale="1">
        <p:scale>
          <a:sx n="90" d="100"/>
          <a:sy n="90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62540-E7BA-481C-ACA1-6A90522D9571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5CF5079-6429-495D-884A-3DAAC47CF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3F3681-BE23-4E4A-89B5-E3A340B8DE35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EFD420-1E96-4F9C-BCE4-AF34AA2FE2B4}" type="slidenum">
              <a:rPr lang="en-US" altLang="en-US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D2C4D3E-68AD-4C86-BD5E-55CB93DACFBE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71E559-20D2-49DC-B4D3-8571272EFE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D5639-F014-4811-82B6-C8EAAF8185CB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095D-75D8-4D21-8621-0F1A5EB92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35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9D18E-5FFC-443F-A095-649394C6DB3F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CB61-FAA0-4CE5-ABAF-5CC39B51C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12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3BA32-1374-4F04-A036-788D8EB1A232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86C48-E23B-4CE7-B1AA-78AB14544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CD7C5-4071-49B4-A17D-013E15CA5B2A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C1CB-1FF1-458F-A109-6F38E5A68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59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17DA2-2FA3-4FB4-988A-F2B9F4352EB9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0DFB-8B67-4420-9467-60FC71A14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4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CA989-5C6E-4572-9BC2-458745F24236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7C705-5B43-4CAC-9F04-A9B1646DD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DD511-41B1-478C-ABE4-12E1BB2506AD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2E3C-AC42-4C63-B513-A4B081448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5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39E38-DB3E-4FDC-9721-CC9881F7403D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EFD6D-7A03-4210-AAD7-1E046D85A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8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98946-EF1F-4A4D-9FB9-B25AD669293F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62A74-6DF9-46F1-B5E1-3072EC01E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6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CE523-B65A-4AB9-A05B-7D47B2B2D3C9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19D33-BE85-4653-B0A6-22048E09E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F8DF376-4580-4D59-8354-C9FE3A9BC628}" type="datetimeFigureOut">
              <a:rPr lang="en-US" altLang="en-US"/>
              <a:pPr/>
              <a:t>4/3/2017</a:t>
            </a:fld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8425061-CB44-444A-B009-D7FA547F8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Love_Canal_protes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ationalpriorities.org/interactive-data/trade-off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altLang="en-US" dirty="0"/>
              <a:t>Making Public </a:t>
            </a:r>
            <a:r>
              <a:rPr lang="en-US" altLang="en-US" dirty="0" smtClean="0"/>
              <a:t>Policy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059238"/>
            <a:ext cx="6400800" cy="1593850"/>
          </a:xfrm>
        </p:spPr>
        <p:txBody>
          <a:bodyPr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29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Majoritarian Politics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Def: a policy in which almost everybody benefits and almost everybody pays</a:t>
            </a:r>
          </a:p>
          <a:p>
            <a:pPr lvl="1"/>
            <a:r>
              <a:rPr lang="en-US" altLang="en-US"/>
              <a:t>Social Security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Interest Group Politics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Def: a Policy in which one small group benefits and another small group pays</a:t>
            </a:r>
          </a:p>
          <a:p>
            <a:pPr lvl="1"/>
            <a:r>
              <a:rPr lang="en-US" altLang="en-US"/>
              <a:t>EX: Labor Unions v Managements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Client Politics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Distributed Cost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Concentrated Benefits</a:t>
            </a:r>
          </a:p>
          <a:p>
            <a:pPr lvl="1"/>
            <a:r>
              <a:rPr lang="en-US" altLang="en-US"/>
              <a:t>EX: Pork Barrel legislation</a:t>
            </a:r>
            <a:r>
              <a:rPr lang="en-US" altLang="en-US">
                <a:sym typeface="Wingdings" panose="05000000000000000000" pitchFamily="2" charset="2"/>
              </a:rPr>
              <a:t> local interests</a:t>
            </a:r>
          </a:p>
          <a:p>
            <a:pPr lvl="2"/>
            <a:r>
              <a:rPr lang="en-US" altLang="en-US">
                <a:sym typeface="Wingdings" panose="05000000000000000000" pitchFamily="2" charset="2"/>
              </a:rPr>
              <a:t> (rivers &amp; Harbors)</a:t>
            </a:r>
          </a:p>
          <a:p>
            <a:pPr lvl="3"/>
            <a:r>
              <a:rPr lang="en-US" altLang="en-US" b="1"/>
              <a:t>Result of Logrolling </a:t>
            </a:r>
          </a:p>
        </p:txBody>
      </p:sp>
      <p:pic>
        <p:nvPicPr>
          <p:cNvPr id="12292" name="Picture 5" descr="RiverHarbo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57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Entrepreneurial Politics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Large part of society benefits from a policy that imposes a cost to a small minority</a:t>
            </a:r>
          </a:p>
          <a:p>
            <a:r>
              <a:rPr lang="en-US" altLang="en-US"/>
              <a:t>Difficult to pass because a determined minority can stop it </a:t>
            </a:r>
          </a:p>
          <a:p>
            <a:pPr lvl="1"/>
            <a:r>
              <a:rPr lang="en-US" altLang="en-US"/>
              <a:t>EX: Brady Handgun Bill, Anti-Pollution Bill</a:t>
            </a:r>
          </a:p>
        </p:txBody>
      </p:sp>
      <p:pic>
        <p:nvPicPr>
          <p:cNvPr id="13316" name="Picture 5" descr="shows-up-background-check-gun_-8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51375"/>
            <a:ext cx="27813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Superfund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Environmental clean-up program developed in response to Love Canal, Buffalo, NY</a:t>
            </a:r>
          </a:p>
        </p:txBody>
      </p:sp>
      <p:pic>
        <p:nvPicPr>
          <p:cNvPr id="14340" name="Picture 5" descr="170px-Love_Canal_pro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ctrTitle" idx="4294967295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Economic </a:t>
            </a:r>
            <a:r>
              <a:rPr lang="en-US" altLang="en-US" dirty="0" smtClean="0"/>
              <a:t>Policy</a:t>
            </a:r>
            <a:endParaRPr lang="en-US" altLang="en-US" dirty="0"/>
          </a:p>
        </p:txBody>
      </p:sp>
      <p:sp>
        <p:nvSpPr>
          <p:cNvPr id="15363" name="Rectangle 5"/>
          <p:cNvSpPr>
            <a:spLocks noGrp="1"/>
          </p:cNvSpPr>
          <p:nvPr>
            <p:ph type="subTitle" idx="4294967295"/>
          </p:nvPr>
        </p:nvSpPr>
        <p:spPr>
          <a:xfrm>
            <a:off x="1295400" y="4114800"/>
            <a:ext cx="6400800" cy="23622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/>
              <a:t>The Government has spent more money than it has taken in every year since 1960.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</a:rPr>
              <a:t>WHY???</a:t>
            </a:r>
          </a:p>
        </p:txBody>
      </p:sp>
      <p:pic>
        <p:nvPicPr>
          <p:cNvPr id="15364" name="Picture 7" descr="US-Budget-Defic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Budget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676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https://www.nationalpriorities.org/interactive-data/trade-offs/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682" name="Picture 2" descr="Image result for 2016 federal sp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667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7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media.nationalpriorities.org/uploads/npp-where-your-2016-desk02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2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1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Economic Reasons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r>
              <a:rPr lang="en-US" altLang="en-US" dirty="0"/>
              <a:t>Treasury bonds</a:t>
            </a:r>
          </a:p>
          <a:p>
            <a:r>
              <a:rPr lang="en-US" altLang="en-US" dirty="0"/>
              <a:t>Only the interest must be paid </a:t>
            </a:r>
          </a:p>
          <a:p>
            <a:pPr lvl="1"/>
            <a:r>
              <a:rPr lang="en-US" altLang="en-US" dirty="0"/>
              <a:t>10% is less than families pay on car payments, mortgage, or school loans</a:t>
            </a:r>
          </a:p>
        </p:txBody>
      </p:sp>
      <p:pic>
        <p:nvPicPr>
          <p:cNvPr id="17412" name="Picture 5" descr="maree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708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policy making process AP 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72526" cy="64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4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Political Reasons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Conservatives want lower taxes &amp; fewer services</a:t>
            </a:r>
          </a:p>
          <a:p>
            <a:r>
              <a:rPr lang="en-US" altLang="en-US"/>
              <a:t>Liberals want more services &amp; higher taxes</a:t>
            </a:r>
          </a:p>
          <a:p>
            <a:endParaRPr lang="en-US" altLang="en-US"/>
          </a:p>
          <a:p>
            <a:endParaRPr lang="en-US" altLang="en-US"/>
          </a:p>
          <a:p>
            <a:pPr lvl="2" algn="ctr"/>
            <a:r>
              <a:rPr lang="en-US" altLang="en-US" b="1">
                <a:solidFill>
                  <a:srgbClr val="FF0000"/>
                </a:solidFill>
              </a:rPr>
              <a:t>Stalemate leads to no change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u="sng"/>
              <a:t>Deficit:</a:t>
            </a:r>
            <a:r>
              <a:rPr lang="en-US" altLang="en-US"/>
              <a:t> When the government spends more than it raises in taxes in a given year</a:t>
            </a:r>
          </a:p>
          <a:p>
            <a:r>
              <a:rPr lang="en-US" altLang="en-US" u="sng"/>
              <a:t>National debt:</a:t>
            </a:r>
            <a:r>
              <a:rPr lang="en-US" altLang="en-US"/>
              <a:t> the sum of all deficits</a:t>
            </a:r>
          </a:p>
          <a:p>
            <a:r>
              <a:rPr lang="en-US" altLang="en-US" u="sng"/>
              <a:t>Gross domestic product:</a:t>
            </a:r>
            <a:r>
              <a:rPr lang="en-US" altLang="en-US"/>
              <a:t> The total of all goods and services produce in the economy during a given year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Politics of Economics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Why do people care about other people’s jobs almost as much as their own when voting for a candidate????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Politics of Economics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What can the elected officials do to affect the Economy????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Politics of Economics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What can the elected officials do to affect the Economy????</a:t>
            </a:r>
            <a:endParaRPr lang="en-US" altLang="en-US"/>
          </a:p>
          <a:p>
            <a:r>
              <a:rPr lang="en-US" altLang="en-US"/>
              <a:t>Either control inflation OR Unemployment </a:t>
            </a:r>
          </a:p>
          <a:p>
            <a:r>
              <a:rPr lang="en-US" altLang="en-US"/>
              <a:t>Keep taxes low OR Create jobs</a:t>
            </a:r>
          </a:p>
          <a:p>
            <a:r>
              <a:rPr lang="en-US" altLang="en-US"/>
              <a:t>Keep taxes low OR Reduce the deficit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Troika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Council of Economic Advisors (CEA)</a:t>
            </a:r>
          </a:p>
          <a:p>
            <a:r>
              <a:rPr lang="en-US" altLang="en-US"/>
              <a:t>Office of Management and Budget (OMB)</a:t>
            </a:r>
          </a:p>
          <a:p>
            <a:r>
              <a:rPr lang="en-US" altLang="en-US"/>
              <a:t>Secretary of the Treasury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altLang="en-US"/>
              <a:t>Monetary Policy – managing the economy by altering the supply of money and interest rates. </a:t>
            </a:r>
            <a:r>
              <a:rPr lang="en-US" altLang="en-US" b="1">
                <a:solidFill>
                  <a:srgbClr val="FF0000"/>
                </a:solidFill>
              </a:rPr>
              <a:t>WHOSE JOB??</a:t>
            </a:r>
          </a:p>
          <a:p>
            <a:r>
              <a:rPr lang="en-US" altLang="en-US"/>
              <a:t>Fiscal Policy – managing the economy by the use of tax and spending laws. </a:t>
            </a:r>
            <a:r>
              <a:rPr lang="en-US" altLang="en-US" b="1">
                <a:solidFill>
                  <a:srgbClr val="FF0000"/>
                </a:solidFill>
              </a:rPr>
              <a:t>WHOSE JOB??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762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/>
              <a:t>Federal Budget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r>
              <a:rPr lang="en-US" altLang="en-US"/>
              <a:t>Def: Document that states tax collections, spending levels, and the allocation of spending among purposes </a:t>
            </a:r>
          </a:p>
          <a:p>
            <a:pPr lvl="1"/>
            <a:r>
              <a:rPr lang="en-US" altLang="en-US"/>
              <a:t>Congressional Budget Act of 1974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/>
              <a:t>Budget must be submitted to Congress in February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/>
              <a:t>House Budget Committee analyzes 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/>
              <a:t>Senate Budget Committee analyzes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/>
              <a:t>Congressional Budget Office analyzes</a:t>
            </a:r>
          </a:p>
          <a:p>
            <a:pPr lvl="3" algn="ctr"/>
            <a:r>
              <a:rPr lang="en-US" altLang="en-US" sz="3200" b="1">
                <a:solidFill>
                  <a:srgbClr val="FF0000"/>
                </a:solidFill>
              </a:rPr>
              <a:t>Approved and sent back to president to sign in May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altLang="en-US"/>
              <a:t>Definition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altLang="en-US" u="sng"/>
              <a:t>Entitlements- </a:t>
            </a:r>
            <a:r>
              <a:rPr lang="en-US" altLang="en-US"/>
              <a:t>A claim for government funds that cannot be changed without violating the rights of the claimant. </a:t>
            </a:r>
          </a:p>
          <a:p>
            <a:pPr lvl="1"/>
            <a:r>
              <a:rPr lang="en-US" altLang="en-US"/>
              <a:t>Social Security, Medicare, Veterans’ Affairs, Food Stamps</a:t>
            </a:r>
          </a:p>
          <a:p>
            <a:r>
              <a:rPr lang="en-US" altLang="en-US" u="sng"/>
              <a:t>Discretionary Spending-</a:t>
            </a:r>
            <a:r>
              <a:rPr lang="en-US" altLang="en-US"/>
              <a:t>Spending that is not required to pay for contracts, interest on the national debt, or entitlement programs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 idx="4294967295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 altLang="en-US" dirty="0"/>
              <a:t>Social </a:t>
            </a:r>
            <a:r>
              <a:rPr lang="en-US" altLang="en-US" dirty="0" smtClean="0"/>
              <a:t>Welfare</a:t>
            </a:r>
            <a:endParaRPr lang="en-US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4059238"/>
            <a:ext cx="6400800" cy="15938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43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Political 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Def: Decide what to decide</a:t>
            </a:r>
          </a:p>
          <a:p>
            <a:pPr lvl="1"/>
            <a:r>
              <a:rPr lang="en-US" altLang="en-US"/>
              <a:t>Very short until 1930’s</a:t>
            </a:r>
          </a:p>
          <a:p>
            <a:pPr lvl="2"/>
            <a:r>
              <a:rPr lang="en-US" altLang="en-US"/>
              <a:t>EX: taxes, energy, welfare, civil rights</a:t>
            </a:r>
          </a:p>
          <a:p>
            <a:endParaRPr lang="en-US" altLang="en-US"/>
          </a:p>
          <a:p>
            <a:r>
              <a:rPr lang="en-US" altLang="en-US"/>
              <a:t>“He who decides what politics is about, runs the country”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28701" name="Group 29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95229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4218786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803972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28859486"/>
                    </a:ext>
                  </a:extLst>
                </a:gridCol>
              </a:tblGrid>
              <a:tr h="5556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Social Welfare Programs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69272"/>
                  </a:ext>
                </a:extLst>
              </a:tr>
              <a:tr h="301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Medicare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Social Security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Unemployment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Food Stamps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Temporary Assistance to Needy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Supplemental Security Income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Medicaid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Earned Income Tax Credit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(1975 law that gives working families w children money if their income is below certain level)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38554"/>
                  </a:ext>
                </a:extLst>
              </a:tr>
              <a:tr h="1370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Majoritarian- Nearly everyone pays, nearly everyone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Client- Few benefits, nearly everyone pays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4464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Means Tested?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Not means tested- All incomes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Means tested- Certain incomes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6769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Biggest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Who will pay? How much will they pay?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Who should benefit? How should they be 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274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Number and cost receiving Social Security benefits has sharply increased</a:t>
            </a:r>
          </a:p>
          <a:p>
            <a:r>
              <a:rPr lang="en-US" altLang="en-US"/>
              <a:t>So politically unpopular that cancelling SS is rarely discussed</a:t>
            </a:r>
          </a:p>
          <a:p>
            <a:pPr lvl="1"/>
            <a:r>
              <a:rPr lang="en-US" altLang="en-US"/>
              <a:t>What are the solutions for fixing the problem of funding for social security?</a:t>
            </a:r>
          </a:p>
          <a:p>
            <a:pPr lvl="2"/>
            <a:r>
              <a:rPr lang="en-US" altLang="en-US"/>
              <a:t>Pg. 515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altLang="en-US"/>
              <a:t>Aid to Families with Dependent Children (ADFC)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/>
              <a:t>Supported after WWII, on a temporary basis</a:t>
            </a:r>
          </a:p>
          <a:p>
            <a:r>
              <a:rPr lang="en-US" altLang="en-US"/>
              <a:t>Program was cancelled in the 1990’s</a:t>
            </a:r>
          </a:p>
          <a:p>
            <a:pPr lvl="1"/>
            <a:r>
              <a:rPr lang="en-US" altLang="en-US"/>
              <a:t>Public viewed that people were taking advantage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69" y="3733800"/>
            <a:ext cx="5355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/>
              <a:t>1. Who is entitled to welfare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r>
              <a:rPr lang="en-US" altLang="en-US"/>
              <a:t>Who deserves benefits?</a:t>
            </a:r>
          </a:p>
          <a:p>
            <a:r>
              <a:rPr lang="en-US" altLang="en-US"/>
              <a:t>How much is fair?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2. America is slower to give…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Americans hate giving away their money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How does America compare to other modern nations in welfare</a:t>
            </a:r>
            <a:r>
              <a:rPr lang="en-US" altLang="en-US" b="1" dirty="0" smtClean="0">
                <a:solidFill>
                  <a:srgbClr val="FF0000"/>
                </a:solidFill>
              </a:rPr>
              <a:t>?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362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altLang="en-US"/>
              <a:t>3. Federalism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114800"/>
          </a:xfrm>
        </p:spPr>
        <p:txBody>
          <a:bodyPr/>
          <a:lstStyle/>
          <a:p>
            <a:r>
              <a:rPr lang="en-US" altLang="en-US"/>
              <a:t>Welfare not specified in the US Constitution</a:t>
            </a:r>
          </a:p>
          <a:p>
            <a:r>
              <a:rPr lang="en-US" altLang="en-US"/>
              <a:t>States began to use welfare before nation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When did the nation start to give out welfare??</a:t>
            </a:r>
          </a:p>
          <a:p>
            <a:pPr lvl="2"/>
            <a:endParaRPr lang="en-US" alt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4876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4. Non-Governmental Agencies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Non-governmental / Non-profit agencies compete for grants in order to deliver welfare programs </a:t>
            </a:r>
          </a:p>
          <a:p>
            <a:pPr lvl="1"/>
            <a:r>
              <a:rPr lang="en-US" altLang="en-US"/>
              <a:t>Charitable choice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563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10"/>
          <p:cNvGrpSpPr>
            <a:grpSpLocks/>
          </p:cNvGrpSpPr>
          <p:nvPr/>
        </p:nvGrpSpPr>
        <p:grpSpPr bwMode="auto">
          <a:xfrm>
            <a:off x="10082213" y="5427663"/>
            <a:ext cx="400050" cy="525462"/>
            <a:chOff x="6351" y="3419"/>
            <a:chExt cx="252" cy="331"/>
          </a:xfrm>
        </p:grpSpPr>
        <p:sp>
          <p:nvSpPr>
            <p:cNvPr id="34822" name="SMARTInkAnnotation21"/>
            <p:cNvSpPr>
              <a:spLocks/>
            </p:cNvSpPr>
            <p:nvPr/>
          </p:nvSpPr>
          <p:spPr bwMode="auto">
            <a:xfrm>
              <a:off x="6428" y="3574"/>
              <a:ext cx="98" cy="79"/>
            </a:xfrm>
            <a:custGeom>
              <a:avLst/>
              <a:gdLst>
                <a:gd name="T0" fmla="*/ 0 w 98"/>
                <a:gd name="T1" fmla="*/ 0 h 79"/>
                <a:gd name="T2" fmla="*/ 5 w 98"/>
                <a:gd name="T3" fmla="*/ 0 h 79"/>
                <a:gd name="T4" fmla="*/ 7 w 98"/>
                <a:gd name="T5" fmla="*/ 1 h 79"/>
                <a:gd name="T6" fmla="*/ 8 w 98"/>
                <a:gd name="T7" fmla="*/ 3 h 79"/>
                <a:gd name="T8" fmla="*/ 9 w 98"/>
                <a:gd name="T9" fmla="*/ 9 h 79"/>
                <a:gd name="T10" fmla="*/ 10 w 98"/>
                <a:gd name="T11" fmla="*/ 10 h 79"/>
                <a:gd name="T12" fmla="*/ 12 w 98"/>
                <a:gd name="T13" fmla="*/ 12 h 79"/>
                <a:gd name="T14" fmla="*/ 15 w 98"/>
                <a:gd name="T15" fmla="*/ 15 h 79"/>
                <a:gd name="T16" fmla="*/ 17 w 98"/>
                <a:gd name="T17" fmla="*/ 16 h 79"/>
                <a:gd name="T18" fmla="*/ 20 w 98"/>
                <a:gd name="T19" fmla="*/ 17 h 79"/>
                <a:gd name="T20" fmla="*/ 27 w 98"/>
                <a:gd name="T21" fmla="*/ 19 h 79"/>
                <a:gd name="T22" fmla="*/ 28 w 98"/>
                <a:gd name="T23" fmla="*/ 20 h 79"/>
                <a:gd name="T24" fmla="*/ 28 w 98"/>
                <a:gd name="T25" fmla="*/ 22 h 79"/>
                <a:gd name="T26" fmla="*/ 28 w 98"/>
                <a:gd name="T27" fmla="*/ 25 h 79"/>
                <a:gd name="T28" fmla="*/ 30 w 98"/>
                <a:gd name="T29" fmla="*/ 27 h 79"/>
                <a:gd name="T30" fmla="*/ 32 w 98"/>
                <a:gd name="T31" fmla="*/ 30 h 79"/>
                <a:gd name="T32" fmla="*/ 34 w 98"/>
                <a:gd name="T33" fmla="*/ 33 h 79"/>
                <a:gd name="T34" fmla="*/ 38 w 98"/>
                <a:gd name="T35" fmla="*/ 36 h 79"/>
                <a:gd name="T36" fmla="*/ 42 w 98"/>
                <a:gd name="T37" fmla="*/ 39 h 79"/>
                <a:gd name="T38" fmla="*/ 48 w 98"/>
                <a:gd name="T39" fmla="*/ 42 h 79"/>
                <a:gd name="T40" fmla="*/ 52 w 98"/>
                <a:gd name="T41" fmla="*/ 45 h 79"/>
                <a:gd name="T42" fmla="*/ 56 w 98"/>
                <a:gd name="T43" fmla="*/ 49 h 79"/>
                <a:gd name="T44" fmla="*/ 60 w 98"/>
                <a:gd name="T45" fmla="*/ 52 h 79"/>
                <a:gd name="T46" fmla="*/ 64 w 98"/>
                <a:gd name="T47" fmla="*/ 55 h 79"/>
                <a:gd name="T48" fmla="*/ 71 w 98"/>
                <a:gd name="T49" fmla="*/ 62 h 79"/>
                <a:gd name="T50" fmla="*/ 75 w 98"/>
                <a:gd name="T51" fmla="*/ 65 h 79"/>
                <a:gd name="T52" fmla="*/ 80 w 98"/>
                <a:gd name="T53" fmla="*/ 68 h 79"/>
                <a:gd name="T54" fmla="*/ 97 w 98"/>
                <a:gd name="T55" fmla="*/ 78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8"/>
                <a:gd name="T85" fmla="*/ 0 h 79"/>
                <a:gd name="T86" fmla="*/ 98 w 98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8" h="79">
                  <a:moveTo>
                    <a:pt x="0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20" y="17"/>
                  </a:lnTo>
                  <a:lnTo>
                    <a:pt x="27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30" y="27"/>
                  </a:lnTo>
                  <a:lnTo>
                    <a:pt x="32" y="30"/>
                  </a:lnTo>
                  <a:lnTo>
                    <a:pt x="34" y="33"/>
                  </a:lnTo>
                  <a:lnTo>
                    <a:pt x="38" y="36"/>
                  </a:lnTo>
                  <a:lnTo>
                    <a:pt x="42" y="39"/>
                  </a:lnTo>
                  <a:lnTo>
                    <a:pt x="48" y="42"/>
                  </a:lnTo>
                  <a:lnTo>
                    <a:pt x="52" y="45"/>
                  </a:lnTo>
                  <a:lnTo>
                    <a:pt x="56" y="49"/>
                  </a:lnTo>
                  <a:lnTo>
                    <a:pt x="60" y="52"/>
                  </a:lnTo>
                  <a:lnTo>
                    <a:pt x="64" y="55"/>
                  </a:lnTo>
                  <a:lnTo>
                    <a:pt x="71" y="62"/>
                  </a:lnTo>
                  <a:lnTo>
                    <a:pt x="75" y="65"/>
                  </a:lnTo>
                  <a:lnTo>
                    <a:pt x="80" y="68"/>
                  </a:lnTo>
                  <a:lnTo>
                    <a:pt x="97" y="7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SMARTInkAnnotation22"/>
            <p:cNvSpPr>
              <a:spLocks/>
            </p:cNvSpPr>
            <p:nvPr/>
          </p:nvSpPr>
          <p:spPr bwMode="auto">
            <a:xfrm>
              <a:off x="6351" y="3516"/>
              <a:ext cx="213" cy="234"/>
            </a:xfrm>
            <a:custGeom>
              <a:avLst/>
              <a:gdLst>
                <a:gd name="T0" fmla="*/ 212 w 213"/>
                <a:gd name="T1" fmla="*/ 0 h 234"/>
                <a:gd name="T2" fmla="*/ 195 w 213"/>
                <a:gd name="T3" fmla="*/ 0 h 234"/>
                <a:gd name="T4" fmla="*/ 191 w 213"/>
                <a:gd name="T5" fmla="*/ 3 h 234"/>
                <a:gd name="T6" fmla="*/ 186 w 213"/>
                <a:gd name="T7" fmla="*/ 8 h 234"/>
                <a:gd name="T8" fmla="*/ 177 w 213"/>
                <a:gd name="T9" fmla="*/ 17 h 234"/>
                <a:gd name="T10" fmla="*/ 170 w 213"/>
                <a:gd name="T11" fmla="*/ 23 h 234"/>
                <a:gd name="T12" fmla="*/ 168 w 213"/>
                <a:gd name="T13" fmla="*/ 26 h 234"/>
                <a:gd name="T14" fmla="*/ 166 w 213"/>
                <a:gd name="T15" fmla="*/ 32 h 234"/>
                <a:gd name="T16" fmla="*/ 163 w 213"/>
                <a:gd name="T17" fmla="*/ 37 h 234"/>
                <a:gd name="T18" fmla="*/ 159 w 213"/>
                <a:gd name="T19" fmla="*/ 42 h 234"/>
                <a:gd name="T20" fmla="*/ 154 w 213"/>
                <a:gd name="T21" fmla="*/ 47 h 234"/>
                <a:gd name="T22" fmla="*/ 150 w 213"/>
                <a:gd name="T23" fmla="*/ 53 h 234"/>
                <a:gd name="T24" fmla="*/ 146 w 213"/>
                <a:gd name="T25" fmla="*/ 59 h 234"/>
                <a:gd name="T26" fmla="*/ 142 w 213"/>
                <a:gd name="T27" fmla="*/ 65 h 234"/>
                <a:gd name="T28" fmla="*/ 138 w 213"/>
                <a:gd name="T29" fmla="*/ 71 h 234"/>
                <a:gd name="T30" fmla="*/ 133 w 213"/>
                <a:gd name="T31" fmla="*/ 78 h 234"/>
                <a:gd name="T32" fmla="*/ 127 w 213"/>
                <a:gd name="T33" fmla="*/ 84 h 234"/>
                <a:gd name="T34" fmla="*/ 120 w 213"/>
                <a:gd name="T35" fmla="*/ 91 h 234"/>
                <a:gd name="T36" fmla="*/ 112 w 213"/>
                <a:gd name="T37" fmla="*/ 97 h 234"/>
                <a:gd name="T38" fmla="*/ 104 w 213"/>
                <a:gd name="T39" fmla="*/ 103 h 234"/>
                <a:gd name="T40" fmla="*/ 97 w 213"/>
                <a:gd name="T41" fmla="*/ 111 h 234"/>
                <a:gd name="T42" fmla="*/ 91 w 213"/>
                <a:gd name="T43" fmla="*/ 119 h 234"/>
                <a:gd name="T44" fmla="*/ 87 w 213"/>
                <a:gd name="T45" fmla="*/ 128 h 234"/>
                <a:gd name="T46" fmla="*/ 81 w 213"/>
                <a:gd name="T47" fmla="*/ 136 h 234"/>
                <a:gd name="T48" fmla="*/ 75 w 213"/>
                <a:gd name="T49" fmla="*/ 143 h 234"/>
                <a:gd name="T50" fmla="*/ 70 w 213"/>
                <a:gd name="T51" fmla="*/ 150 h 234"/>
                <a:gd name="T52" fmla="*/ 63 w 213"/>
                <a:gd name="T53" fmla="*/ 157 h 234"/>
                <a:gd name="T54" fmla="*/ 51 w 213"/>
                <a:gd name="T55" fmla="*/ 171 h 234"/>
                <a:gd name="T56" fmla="*/ 43 w 213"/>
                <a:gd name="T57" fmla="*/ 180 h 234"/>
                <a:gd name="T58" fmla="*/ 20 w 213"/>
                <a:gd name="T59" fmla="*/ 209 h 234"/>
                <a:gd name="T60" fmla="*/ 14 w 213"/>
                <a:gd name="T61" fmla="*/ 216 h 234"/>
                <a:gd name="T62" fmla="*/ 0 w 213"/>
                <a:gd name="T63" fmla="*/ 233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"/>
                <a:gd name="T97" fmla="*/ 0 h 234"/>
                <a:gd name="T98" fmla="*/ 213 w 213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" h="234">
                  <a:moveTo>
                    <a:pt x="212" y="0"/>
                  </a:moveTo>
                  <a:lnTo>
                    <a:pt x="195" y="0"/>
                  </a:lnTo>
                  <a:lnTo>
                    <a:pt x="191" y="3"/>
                  </a:lnTo>
                  <a:lnTo>
                    <a:pt x="186" y="8"/>
                  </a:lnTo>
                  <a:lnTo>
                    <a:pt x="177" y="17"/>
                  </a:lnTo>
                  <a:lnTo>
                    <a:pt x="170" y="23"/>
                  </a:lnTo>
                  <a:lnTo>
                    <a:pt x="168" y="26"/>
                  </a:lnTo>
                  <a:lnTo>
                    <a:pt x="166" y="32"/>
                  </a:lnTo>
                  <a:lnTo>
                    <a:pt x="163" y="37"/>
                  </a:lnTo>
                  <a:lnTo>
                    <a:pt x="159" y="42"/>
                  </a:lnTo>
                  <a:lnTo>
                    <a:pt x="154" y="47"/>
                  </a:lnTo>
                  <a:lnTo>
                    <a:pt x="150" y="53"/>
                  </a:lnTo>
                  <a:lnTo>
                    <a:pt x="146" y="59"/>
                  </a:lnTo>
                  <a:lnTo>
                    <a:pt x="142" y="65"/>
                  </a:lnTo>
                  <a:lnTo>
                    <a:pt x="138" y="71"/>
                  </a:lnTo>
                  <a:lnTo>
                    <a:pt x="133" y="78"/>
                  </a:lnTo>
                  <a:lnTo>
                    <a:pt x="127" y="84"/>
                  </a:lnTo>
                  <a:lnTo>
                    <a:pt x="120" y="91"/>
                  </a:lnTo>
                  <a:lnTo>
                    <a:pt x="112" y="97"/>
                  </a:lnTo>
                  <a:lnTo>
                    <a:pt x="104" y="103"/>
                  </a:lnTo>
                  <a:lnTo>
                    <a:pt x="97" y="111"/>
                  </a:lnTo>
                  <a:lnTo>
                    <a:pt x="91" y="119"/>
                  </a:lnTo>
                  <a:lnTo>
                    <a:pt x="87" y="128"/>
                  </a:lnTo>
                  <a:lnTo>
                    <a:pt x="81" y="136"/>
                  </a:lnTo>
                  <a:lnTo>
                    <a:pt x="75" y="143"/>
                  </a:lnTo>
                  <a:lnTo>
                    <a:pt x="70" y="150"/>
                  </a:lnTo>
                  <a:lnTo>
                    <a:pt x="63" y="157"/>
                  </a:lnTo>
                  <a:lnTo>
                    <a:pt x="51" y="171"/>
                  </a:lnTo>
                  <a:lnTo>
                    <a:pt x="43" y="180"/>
                  </a:lnTo>
                  <a:lnTo>
                    <a:pt x="20" y="209"/>
                  </a:lnTo>
                  <a:lnTo>
                    <a:pt x="14" y="216"/>
                  </a:lnTo>
                  <a:lnTo>
                    <a:pt x="0" y="23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SMARTInkAnnotation23"/>
            <p:cNvSpPr>
              <a:spLocks/>
            </p:cNvSpPr>
            <p:nvPr/>
          </p:nvSpPr>
          <p:spPr bwMode="auto">
            <a:xfrm>
              <a:off x="6496" y="3419"/>
              <a:ext cx="30" cy="243"/>
            </a:xfrm>
            <a:custGeom>
              <a:avLst/>
              <a:gdLst>
                <a:gd name="T0" fmla="*/ 29 w 30"/>
                <a:gd name="T1" fmla="*/ 0 h 243"/>
                <a:gd name="T2" fmla="*/ 20 w 30"/>
                <a:gd name="T3" fmla="*/ 9 h 243"/>
                <a:gd name="T4" fmla="*/ 20 w 30"/>
                <a:gd name="T5" fmla="*/ 12 h 243"/>
                <a:gd name="T6" fmla="*/ 19 w 30"/>
                <a:gd name="T7" fmla="*/ 17 h 243"/>
                <a:gd name="T8" fmla="*/ 19 w 30"/>
                <a:gd name="T9" fmla="*/ 23 h 243"/>
                <a:gd name="T10" fmla="*/ 18 w 30"/>
                <a:gd name="T11" fmla="*/ 26 h 243"/>
                <a:gd name="T12" fmla="*/ 16 w 30"/>
                <a:gd name="T13" fmla="*/ 29 h 243"/>
                <a:gd name="T14" fmla="*/ 14 w 30"/>
                <a:gd name="T15" fmla="*/ 33 h 243"/>
                <a:gd name="T16" fmla="*/ 12 w 30"/>
                <a:gd name="T17" fmla="*/ 36 h 243"/>
                <a:gd name="T18" fmla="*/ 11 w 30"/>
                <a:gd name="T19" fmla="*/ 39 h 243"/>
                <a:gd name="T20" fmla="*/ 10 w 30"/>
                <a:gd name="T21" fmla="*/ 47 h 243"/>
                <a:gd name="T22" fmla="*/ 10 w 30"/>
                <a:gd name="T23" fmla="*/ 54 h 243"/>
                <a:gd name="T24" fmla="*/ 9 w 30"/>
                <a:gd name="T25" fmla="*/ 94 h 243"/>
                <a:gd name="T26" fmla="*/ 8 w 30"/>
                <a:gd name="T27" fmla="*/ 100 h 243"/>
                <a:gd name="T28" fmla="*/ 7 w 30"/>
                <a:gd name="T29" fmla="*/ 107 h 243"/>
                <a:gd name="T30" fmla="*/ 4 w 30"/>
                <a:gd name="T31" fmla="*/ 113 h 243"/>
                <a:gd name="T32" fmla="*/ 4 w 30"/>
                <a:gd name="T33" fmla="*/ 121 h 243"/>
                <a:gd name="T34" fmla="*/ 5 w 30"/>
                <a:gd name="T35" fmla="*/ 129 h 243"/>
                <a:gd name="T36" fmla="*/ 6 w 30"/>
                <a:gd name="T37" fmla="*/ 138 h 243"/>
                <a:gd name="T38" fmla="*/ 6 w 30"/>
                <a:gd name="T39" fmla="*/ 145 h 243"/>
                <a:gd name="T40" fmla="*/ 5 w 30"/>
                <a:gd name="T41" fmla="*/ 150 h 243"/>
                <a:gd name="T42" fmla="*/ 3 w 30"/>
                <a:gd name="T43" fmla="*/ 155 h 243"/>
                <a:gd name="T44" fmla="*/ 2 w 30"/>
                <a:gd name="T45" fmla="*/ 161 h 243"/>
                <a:gd name="T46" fmla="*/ 1 w 30"/>
                <a:gd name="T47" fmla="*/ 166 h 243"/>
                <a:gd name="T48" fmla="*/ 1 w 30"/>
                <a:gd name="T49" fmla="*/ 172 h 243"/>
                <a:gd name="T50" fmla="*/ 0 w 30"/>
                <a:gd name="T51" fmla="*/ 182 h 243"/>
                <a:gd name="T52" fmla="*/ 0 w 30"/>
                <a:gd name="T53" fmla="*/ 242 h 2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"/>
                <a:gd name="T82" fmla="*/ 0 h 243"/>
                <a:gd name="T83" fmla="*/ 30 w 30"/>
                <a:gd name="T84" fmla="*/ 243 h 2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" h="243">
                  <a:moveTo>
                    <a:pt x="29" y="0"/>
                  </a:moveTo>
                  <a:lnTo>
                    <a:pt x="20" y="9"/>
                  </a:lnTo>
                  <a:lnTo>
                    <a:pt x="20" y="12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18" y="26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11" y="39"/>
                  </a:lnTo>
                  <a:lnTo>
                    <a:pt x="10" y="47"/>
                  </a:lnTo>
                  <a:lnTo>
                    <a:pt x="10" y="54"/>
                  </a:lnTo>
                  <a:lnTo>
                    <a:pt x="9" y="94"/>
                  </a:lnTo>
                  <a:lnTo>
                    <a:pt x="8" y="100"/>
                  </a:lnTo>
                  <a:lnTo>
                    <a:pt x="7" y="107"/>
                  </a:lnTo>
                  <a:lnTo>
                    <a:pt x="4" y="113"/>
                  </a:lnTo>
                  <a:lnTo>
                    <a:pt x="4" y="121"/>
                  </a:lnTo>
                  <a:lnTo>
                    <a:pt x="5" y="129"/>
                  </a:lnTo>
                  <a:lnTo>
                    <a:pt x="6" y="138"/>
                  </a:lnTo>
                  <a:lnTo>
                    <a:pt x="6" y="145"/>
                  </a:lnTo>
                  <a:lnTo>
                    <a:pt x="5" y="150"/>
                  </a:lnTo>
                  <a:lnTo>
                    <a:pt x="3" y="155"/>
                  </a:lnTo>
                  <a:lnTo>
                    <a:pt x="2" y="161"/>
                  </a:lnTo>
                  <a:lnTo>
                    <a:pt x="1" y="166"/>
                  </a:lnTo>
                  <a:lnTo>
                    <a:pt x="1" y="172"/>
                  </a:lnTo>
                  <a:lnTo>
                    <a:pt x="0" y="182"/>
                  </a:lnTo>
                  <a:lnTo>
                    <a:pt x="0" y="242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SMARTInkAnnotation24"/>
            <p:cNvSpPr>
              <a:spLocks/>
            </p:cNvSpPr>
            <p:nvPr/>
          </p:nvSpPr>
          <p:spPr bwMode="auto">
            <a:xfrm>
              <a:off x="6418" y="3545"/>
              <a:ext cx="185" cy="55"/>
            </a:xfrm>
            <a:custGeom>
              <a:avLst/>
              <a:gdLst>
                <a:gd name="T0" fmla="*/ 0 w 185"/>
                <a:gd name="T1" fmla="*/ 49 h 55"/>
                <a:gd name="T2" fmla="*/ 5 w 185"/>
                <a:gd name="T3" fmla="*/ 54 h 55"/>
                <a:gd name="T4" fmla="*/ 7 w 185"/>
                <a:gd name="T5" fmla="*/ 54 h 55"/>
                <a:gd name="T6" fmla="*/ 8 w 185"/>
                <a:gd name="T7" fmla="*/ 53 h 55"/>
                <a:gd name="T8" fmla="*/ 9 w 185"/>
                <a:gd name="T9" fmla="*/ 52 h 55"/>
                <a:gd name="T10" fmla="*/ 10 w 185"/>
                <a:gd name="T11" fmla="*/ 51 h 55"/>
                <a:gd name="T12" fmla="*/ 15 w 185"/>
                <a:gd name="T13" fmla="*/ 49 h 55"/>
                <a:gd name="T14" fmla="*/ 20 w 185"/>
                <a:gd name="T15" fmla="*/ 49 h 55"/>
                <a:gd name="T16" fmla="*/ 23 w 185"/>
                <a:gd name="T17" fmla="*/ 49 h 55"/>
                <a:gd name="T18" fmla="*/ 26 w 185"/>
                <a:gd name="T19" fmla="*/ 48 h 55"/>
                <a:gd name="T20" fmla="*/ 30 w 185"/>
                <a:gd name="T21" fmla="*/ 46 h 55"/>
                <a:gd name="T22" fmla="*/ 37 w 185"/>
                <a:gd name="T23" fmla="*/ 40 h 55"/>
                <a:gd name="T24" fmla="*/ 41 w 185"/>
                <a:gd name="T25" fmla="*/ 39 h 55"/>
                <a:gd name="T26" fmla="*/ 54 w 185"/>
                <a:gd name="T27" fmla="*/ 34 h 55"/>
                <a:gd name="T28" fmla="*/ 61 w 185"/>
                <a:gd name="T29" fmla="*/ 32 h 55"/>
                <a:gd name="T30" fmla="*/ 67 w 185"/>
                <a:gd name="T31" fmla="*/ 31 h 55"/>
                <a:gd name="T32" fmla="*/ 74 w 185"/>
                <a:gd name="T33" fmla="*/ 31 h 55"/>
                <a:gd name="T34" fmla="*/ 85 w 185"/>
                <a:gd name="T35" fmla="*/ 28 h 55"/>
                <a:gd name="T36" fmla="*/ 99 w 185"/>
                <a:gd name="T37" fmla="*/ 24 h 55"/>
                <a:gd name="T38" fmla="*/ 114 w 185"/>
                <a:gd name="T39" fmla="*/ 19 h 55"/>
                <a:gd name="T40" fmla="*/ 143 w 185"/>
                <a:gd name="T41" fmla="*/ 11 h 55"/>
                <a:gd name="T42" fmla="*/ 184 w 185"/>
                <a:gd name="T43" fmla="*/ 0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5"/>
                <a:gd name="T67" fmla="*/ 0 h 55"/>
                <a:gd name="T68" fmla="*/ 185 w 185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5" h="55">
                  <a:moveTo>
                    <a:pt x="0" y="49"/>
                  </a:moveTo>
                  <a:lnTo>
                    <a:pt x="5" y="54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5" y="49"/>
                  </a:lnTo>
                  <a:lnTo>
                    <a:pt x="20" y="49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54" y="34"/>
                  </a:lnTo>
                  <a:lnTo>
                    <a:pt x="61" y="32"/>
                  </a:lnTo>
                  <a:lnTo>
                    <a:pt x="67" y="31"/>
                  </a:lnTo>
                  <a:lnTo>
                    <a:pt x="74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14" y="19"/>
                  </a:lnTo>
                  <a:lnTo>
                    <a:pt x="143" y="11"/>
                  </a:lnTo>
                  <a:lnTo>
                    <a:pt x="184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*Def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u="sng"/>
              <a:t>Insurance Program- </a:t>
            </a:r>
            <a:r>
              <a:rPr lang="en-US" altLang="en-US"/>
              <a:t>A self-financing government program based on contributions that provide benefits to unemployed or retired persons</a:t>
            </a:r>
          </a:p>
          <a:p>
            <a:r>
              <a:rPr lang="en-US" altLang="en-US" u="sng"/>
              <a:t>Assistance Program-</a:t>
            </a:r>
            <a:r>
              <a:rPr lang="en-US" altLang="en-US"/>
              <a:t>A government program financed by general income taxes that provides benefits to poor citizens w/out requiring contribution from them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 idx="4294967295"/>
          </p:nvPr>
        </p:nvSpPr>
        <p:spPr>
          <a:xfrm>
            <a:off x="-838200" y="838200"/>
            <a:ext cx="7239000" cy="1470025"/>
          </a:xfrm>
        </p:spPr>
        <p:txBody>
          <a:bodyPr/>
          <a:lstStyle/>
          <a:p>
            <a:r>
              <a:rPr lang="en-US" altLang="en-US" sz="6000" dirty="0"/>
              <a:t>Military &amp;</a:t>
            </a:r>
            <a:br>
              <a:rPr lang="en-US" altLang="en-US" sz="6000" dirty="0"/>
            </a:br>
            <a:r>
              <a:rPr lang="en-US" altLang="en-US" sz="6000" dirty="0"/>
              <a:t>Foreign Policy</a:t>
            </a:r>
            <a:br>
              <a:rPr lang="en-US" altLang="en-US" sz="6000" dirty="0"/>
            </a:br>
            <a:endParaRPr lang="en-US" altLang="en-US" sz="6000" dirty="0"/>
          </a:p>
        </p:txBody>
      </p:sp>
      <p:sp>
        <p:nvSpPr>
          <p:cNvPr id="36867" name="Subtitle 4"/>
          <p:cNvSpPr>
            <a:spLocks noGrp="1"/>
          </p:cNvSpPr>
          <p:nvPr>
            <p:ph type="subTitle" idx="4294967295"/>
          </p:nvPr>
        </p:nvSpPr>
        <p:spPr>
          <a:xfrm>
            <a:off x="4724400" y="4343400"/>
            <a:ext cx="4419600" cy="251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When and why does America get involved???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14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When and why does America get involved???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How democratic is the other nation?</a:t>
            </a:r>
          </a:p>
          <a:p>
            <a:r>
              <a:rPr lang="en-US" altLang="en-US"/>
              <a:t>What is the potential cost?</a:t>
            </a:r>
          </a:p>
          <a:p>
            <a:r>
              <a:rPr lang="en-US" altLang="en-US"/>
              <a:t>What is the potential cost?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295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1) Shared political values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If… </a:t>
            </a:r>
          </a:p>
          <a:p>
            <a:pPr lvl="1"/>
            <a:r>
              <a:rPr lang="en-US" altLang="en-US"/>
              <a:t>the majority of Americans feel poverty is caused by individuals, NOT social forces</a:t>
            </a:r>
          </a:p>
          <a:p>
            <a:r>
              <a:rPr lang="en-US" altLang="en-US"/>
              <a:t>Then…</a:t>
            </a:r>
          </a:p>
          <a:p>
            <a:pPr lvl="1"/>
            <a:r>
              <a:rPr lang="en-US" altLang="en-US"/>
              <a:t>there will be no strong government movement to fight poverty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How can America get involved???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Military occupation</a:t>
            </a:r>
          </a:p>
          <a:p>
            <a:r>
              <a:rPr lang="en-US" altLang="en-US"/>
              <a:t>Military assistance/ alliance</a:t>
            </a:r>
          </a:p>
          <a:p>
            <a:r>
              <a:rPr lang="en-US" altLang="en-US"/>
              <a:t>Military AID</a:t>
            </a:r>
          </a:p>
          <a:p>
            <a:r>
              <a:rPr lang="en-US" altLang="en-US"/>
              <a:t>Trade Agreements</a:t>
            </a:r>
          </a:p>
          <a:p>
            <a:r>
              <a:rPr lang="en-US" altLang="en-US"/>
              <a:t>Trade Embargo</a:t>
            </a:r>
          </a:p>
          <a:p>
            <a:r>
              <a:rPr lang="en-US" altLang="en-US"/>
              <a:t>Tariffs</a:t>
            </a:r>
          </a:p>
          <a:p>
            <a:r>
              <a:rPr lang="en-US" altLang="en-US"/>
              <a:t>Blockade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Which are majoritarian/client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609600"/>
          <a:ext cx="9144000" cy="54102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81865648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08669934"/>
                    </a:ext>
                  </a:extLst>
                </a:gridCol>
              </a:tblGrid>
              <a:tr h="302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5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Majoritarian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6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Client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91130"/>
                  </a:ext>
                </a:extLst>
              </a:tr>
              <a:tr h="238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Decided by President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Decided by Congress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00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52400" y="31898"/>
            <a:ext cx="8839200" cy="1371600"/>
          </a:xfrm>
        </p:spPr>
        <p:txBody>
          <a:bodyPr/>
          <a:lstStyle/>
          <a:p>
            <a:r>
              <a:rPr lang="en-US" altLang="en-US" dirty="0"/>
              <a:t>Foreign Policy in the Constitution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19200"/>
          <a:ext cx="8229600" cy="541020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567519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37313385"/>
                    </a:ext>
                  </a:extLst>
                </a:gridCol>
              </a:tblGrid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Congress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2123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Commander in Chief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Appropriate Funds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02849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Appoints Ambassadors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Confirms Appointments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44748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Negotiates Treaties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Ratifies Treaties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220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Deploys Troops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Declares War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15808"/>
                  </a:ext>
                </a:extLst>
              </a:tr>
              <a:tr h="237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Controls Departments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Defense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Regulate International Commerce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1118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Executive Agreements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63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/>
              <a:t>Presidential Strengths and Weaknesses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b="1" i="1"/>
              <a:t>President always given the benefit of doubt</a:t>
            </a:r>
          </a:p>
          <a:p>
            <a:r>
              <a:rPr lang="en-US" altLang="en-US"/>
              <a:t>Additional Presidential actions/ inactions on pg 528-529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548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Secretary of State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Originally the major decision maker on foreign policy</a:t>
            </a:r>
          </a:p>
          <a:p>
            <a:pPr lvl="1"/>
            <a:r>
              <a:rPr lang="en-US" altLang="en-US"/>
              <a:t>President gradually gained power</a:t>
            </a:r>
          </a:p>
          <a:p>
            <a:pPr lvl="1"/>
            <a:r>
              <a:rPr lang="en-US" altLang="en-US"/>
              <a:t>Foreign policy bureaucracy</a:t>
            </a:r>
          </a:p>
          <a:p>
            <a:pPr lvl="2"/>
            <a:r>
              <a:rPr lang="en-US" altLang="en-US"/>
              <a:t>CIA,FBI,NSA,DEA,NSC, DNI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/>
              <a:t>Public Opinion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r>
              <a:rPr lang="en-US" altLang="en-US" dirty="0"/>
              <a:t>Heavily influenced by political elites</a:t>
            </a:r>
          </a:p>
          <a:p>
            <a:pPr lvl="1"/>
            <a:r>
              <a:rPr lang="en-US" altLang="en-US" dirty="0"/>
              <a:t>Media, </a:t>
            </a:r>
            <a:r>
              <a:rPr lang="en-US" altLang="en-US" dirty="0" err="1"/>
              <a:t>Gov</a:t>
            </a:r>
            <a:r>
              <a:rPr lang="en-US" altLang="en-US" dirty="0"/>
              <a:t> Agencies, College Professors</a:t>
            </a:r>
          </a:p>
          <a:p>
            <a:r>
              <a:rPr lang="en-US" altLang="en-US" dirty="0"/>
              <a:t>Pre-WWII </a:t>
            </a:r>
            <a:r>
              <a:rPr lang="en-US" altLang="en-US" dirty="0">
                <a:sym typeface="Wingdings" panose="05000000000000000000" pitchFamily="2" charset="2"/>
              </a:rPr>
              <a:t> Isolation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Tradition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Post-WWII  Continued US force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Unanimously Supported/Successful/Dominant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‘Rally Around the Flag’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Pearl Harbor/ Bay of Pigs/ 9-11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Vietnam War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At the beginning College (+) / No College (-)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At the end College (-) / No College (+)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Human Rights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229600" cy="4114800"/>
          </a:xfrm>
        </p:spPr>
        <p:txBody>
          <a:bodyPr/>
          <a:lstStyle/>
          <a:p>
            <a:r>
              <a:rPr lang="en-US" altLang="en-US" dirty="0"/>
              <a:t>Does the US have the right/responsibility to intervene in cases of genocide/human rights violations?</a:t>
            </a:r>
          </a:p>
          <a:p>
            <a:pPr lvl="1"/>
            <a:r>
              <a:rPr lang="en-US" altLang="en-US" dirty="0"/>
              <a:t>If so…at what point &amp; how much 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4781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Military Spending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altLang="en-US"/>
              <a:t>A) Personnel</a:t>
            </a:r>
          </a:p>
          <a:p>
            <a:r>
              <a:rPr lang="en-US" altLang="en-US"/>
              <a:t>B) Big Ticket Items</a:t>
            </a:r>
          </a:p>
          <a:p>
            <a:pPr lvl="1"/>
            <a:r>
              <a:rPr lang="en-US" altLang="en-US"/>
              <a:t>Battleships</a:t>
            </a:r>
          </a:p>
          <a:p>
            <a:r>
              <a:rPr lang="en-US" altLang="en-US"/>
              <a:t>C) Readiness</a:t>
            </a:r>
          </a:p>
          <a:p>
            <a:r>
              <a:rPr lang="en-US" altLang="en-US"/>
              <a:t>D) Bases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386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Joint Chiefs of Staff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altLang="en-US"/>
              <a:t>Representatives from..</a:t>
            </a:r>
          </a:p>
          <a:p>
            <a:pPr lvl="1"/>
            <a:r>
              <a:rPr lang="en-US" altLang="en-US"/>
              <a:t>Marine Corps, Army, Navy, &amp; Air Force</a:t>
            </a:r>
          </a:p>
          <a:p>
            <a:pPr lvl="1"/>
            <a:r>
              <a:rPr lang="en-US" altLang="en-US"/>
              <a:t>Responsible for strategy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5005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Environmental </a:t>
            </a:r>
            <a:r>
              <a:rPr lang="en-US" altLang="en-US" dirty="0"/>
              <a:t>Policy</a:t>
            </a:r>
          </a:p>
        </p:txBody>
      </p:sp>
      <p:sp>
        <p:nvSpPr>
          <p:cNvPr id="48131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 i="1">
                <a:solidFill>
                  <a:srgbClr val="FF0000"/>
                </a:solidFill>
              </a:rPr>
              <a:t>MOST</a:t>
            </a:r>
            <a:r>
              <a:rPr lang="en-US" altLang="en-US" b="1">
                <a:solidFill>
                  <a:srgbClr val="FF0000"/>
                </a:solidFill>
              </a:rPr>
              <a:t> love the environment but </a:t>
            </a:r>
            <a:r>
              <a:rPr lang="en-US" altLang="en-US" b="1" i="1">
                <a:solidFill>
                  <a:srgbClr val="FF0000"/>
                </a:solidFill>
              </a:rPr>
              <a:t>Few</a:t>
            </a:r>
            <a:r>
              <a:rPr lang="en-US" altLang="en-US" b="1">
                <a:solidFill>
                  <a:srgbClr val="FF0000"/>
                </a:solidFill>
              </a:rPr>
              <a:t> are willing to change their lifestyles to protect it…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</a:rPr>
              <a:t>Examples???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2) Custom &amp; Tradition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“The devil you know is better than the devil you don’t know”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624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Problems &amp; Conflicts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1. </a:t>
            </a:r>
            <a:r>
              <a:rPr lang="en-US" altLang="en-US" i="1"/>
              <a:t>MOST</a:t>
            </a:r>
            <a:r>
              <a:rPr lang="en-US" altLang="en-US"/>
              <a:t> love the environment but </a:t>
            </a:r>
            <a:r>
              <a:rPr lang="en-US" altLang="en-US" i="1"/>
              <a:t>Few</a:t>
            </a:r>
            <a:r>
              <a:rPr lang="en-US" altLang="en-US"/>
              <a:t> are willing to change their lifestyles to protect it…</a:t>
            </a:r>
          </a:p>
          <a:p>
            <a:r>
              <a:rPr lang="en-US" altLang="en-US"/>
              <a:t>2. Scientific uncertainty</a:t>
            </a:r>
          </a:p>
          <a:p>
            <a:pPr lvl="1"/>
            <a:r>
              <a:rPr lang="en-US" altLang="en-US"/>
              <a:t>Is global warming man-made or natural???</a:t>
            </a:r>
          </a:p>
          <a:p>
            <a:r>
              <a:rPr lang="en-US" altLang="en-US"/>
              <a:t>3. A few loud activists may create a few villains &amp; distort public opinion</a:t>
            </a:r>
          </a:p>
          <a:p>
            <a:r>
              <a:rPr lang="en-US" altLang="en-US"/>
              <a:t>4. Conflict in views and regulations between states and other countries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/>
              <a:t>Environmental Protection Agency (EPA)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r>
              <a:rPr lang="en-US" altLang="en-US"/>
              <a:t>Created in 1970 in response to 1969 oil spill</a:t>
            </a:r>
          </a:p>
          <a:p>
            <a:pPr lvl="1"/>
            <a:r>
              <a:rPr lang="en-US" altLang="en-US"/>
              <a:t>Enforce environmental laws</a:t>
            </a:r>
          </a:p>
          <a:p>
            <a:pPr lvl="2"/>
            <a:r>
              <a:rPr lang="en-US" altLang="en-US"/>
              <a:t>Clean Air Act (1990)</a:t>
            </a:r>
          </a:p>
          <a:p>
            <a:pPr lvl="2"/>
            <a:r>
              <a:rPr lang="en-US" altLang="en-US"/>
              <a:t>Water Quality Improvement Act (1985)</a:t>
            </a:r>
          </a:p>
          <a:p>
            <a:pPr lvl="2"/>
            <a:r>
              <a:rPr lang="en-US" altLang="en-US"/>
              <a:t>Endangered Species Act (1973)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552950"/>
            <a:ext cx="4048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304800"/>
          <a:ext cx="8229600" cy="538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65177554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93465684"/>
                    </a:ext>
                  </a:extLst>
                </a:gridCol>
              </a:tblGrid>
              <a:tr h="8636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Environmental 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1217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Acid 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Entrepreneurial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28759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Pollution from Automobiles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Majoritarian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97382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Agricultural Pesticides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Interest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06452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Industrial Pollution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Client Politics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97156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Global Warming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Entrepreneurial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880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3) Events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War, Depression, Terrorism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276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08463"/>
            <a:ext cx="32766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81200"/>
            <a:ext cx="31924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4) Behavior of Political Elites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Changes in the thinking and speaking of…</a:t>
            </a:r>
          </a:p>
          <a:p>
            <a:pPr lvl="1"/>
            <a:r>
              <a:rPr lang="en-US" altLang="en-US"/>
              <a:t>Politicians</a:t>
            </a:r>
          </a:p>
          <a:p>
            <a:pPr lvl="1"/>
            <a:r>
              <a:rPr lang="en-US" altLang="en-US"/>
              <a:t>Judges</a:t>
            </a:r>
          </a:p>
          <a:p>
            <a:pPr lvl="1"/>
            <a:r>
              <a:rPr lang="en-US" altLang="en-US"/>
              <a:t>Party Officials</a:t>
            </a:r>
          </a:p>
          <a:p>
            <a:pPr lvl="1"/>
            <a:r>
              <a:rPr lang="en-US" altLang="en-US"/>
              <a:t>Media</a:t>
            </a:r>
          </a:p>
          <a:p>
            <a:pPr lvl="2"/>
            <a:endParaRPr lang="en-US" altLang="en-US" b="1">
              <a:solidFill>
                <a:srgbClr val="FF0000"/>
              </a:solidFill>
            </a:endParaRPr>
          </a:p>
          <a:p>
            <a:pPr lvl="2" algn="ctr"/>
            <a:r>
              <a:rPr lang="en-US" altLang="en-US" sz="3200" b="1">
                <a:solidFill>
                  <a:srgbClr val="FF0000"/>
                </a:solidFill>
              </a:rPr>
              <a:t>Expansion of government has been </a:t>
            </a:r>
            <a:r>
              <a:rPr lang="en-US" altLang="en-US" sz="3200" b="1" i="1">
                <a:solidFill>
                  <a:srgbClr val="FF0000"/>
                </a:solidFill>
              </a:rPr>
              <a:t>bi-partisan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Influence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Groups</a:t>
            </a:r>
          </a:p>
          <a:p>
            <a:pPr lvl="1"/>
            <a:r>
              <a:rPr lang="en-US" altLang="en-US"/>
              <a:t>MADD</a:t>
            </a:r>
          </a:p>
          <a:p>
            <a:r>
              <a:rPr lang="en-US" altLang="en-US"/>
              <a:t>Institutions </a:t>
            </a:r>
          </a:p>
          <a:p>
            <a:pPr lvl="1"/>
            <a:r>
              <a:rPr lang="en-US" altLang="en-US"/>
              <a:t>Supreme Court</a:t>
            </a:r>
          </a:p>
          <a:p>
            <a:r>
              <a:rPr lang="en-US" altLang="en-US"/>
              <a:t>Media</a:t>
            </a:r>
          </a:p>
          <a:p>
            <a:r>
              <a:rPr lang="en-US" altLang="en-US"/>
              <a:t>States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4038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Cost / Benefit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How policies affect people</a:t>
            </a:r>
          </a:p>
          <a:p>
            <a:pPr lvl="1"/>
            <a:r>
              <a:rPr lang="en-US" altLang="en-US" sz="3200" b="1">
                <a:solidFill>
                  <a:srgbClr val="FF0000"/>
                </a:solidFill>
              </a:rPr>
              <a:t>Ex: Who is affected by new pollution restrictions for General Motors???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1197</TotalTime>
  <Words>1302</Words>
  <Application>Microsoft Office PowerPoint</Application>
  <PresentationFormat>On-screen Show (4:3)</PresentationFormat>
  <Paragraphs>244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Wingdings</vt:lpstr>
      <vt:lpstr>Tahoma</vt:lpstr>
      <vt:lpstr>Textured</vt:lpstr>
      <vt:lpstr>Making Public Policy</vt:lpstr>
      <vt:lpstr>PowerPoint Presentation</vt:lpstr>
      <vt:lpstr>Political Agenda</vt:lpstr>
      <vt:lpstr>1) Shared political values</vt:lpstr>
      <vt:lpstr>2) Custom &amp; Tradition</vt:lpstr>
      <vt:lpstr>3) Events</vt:lpstr>
      <vt:lpstr>4) Behavior of Political Elites</vt:lpstr>
      <vt:lpstr>Influence</vt:lpstr>
      <vt:lpstr>Cost / Benefit</vt:lpstr>
      <vt:lpstr>Majoritarian Politics</vt:lpstr>
      <vt:lpstr>Interest Group Politics</vt:lpstr>
      <vt:lpstr>Client Politics</vt:lpstr>
      <vt:lpstr>Entrepreneurial Politics</vt:lpstr>
      <vt:lpstr>Superfund</vt:lpstr>
      <vt:lpstr>Economic Policy</vt:lpstr>
      <vt:lpstr>PowerPoint Presentation</vt:lpstr>
      <vt:lpstr>PowerPoint Presentation</vt:lpstr>
      <vt:lpstr>PowerPoint Presentation</vt:lpstr>
      <vt:lpstr>Economic Reasons</vt:lpstr>
      <vt:lpstr>Political Reasons</vt:lpstr>
      <vt:lpstr>Definitions</vt:lpstr>
      <vt:lpstr>Politics of Economics</vt:lpstr>
      <vt:lpstr>Politics of Economics</vt:lpstr>
      <vt:lpstr>Politics of Economics</vt:lpstr>
      <vt:lpstr>Troika</vt:lpstr>
      <vt:lpstr>Definitions</vt:lpstr>
      <vt:lpstr>Federal Budget</vt:lpstr>
      <vt:lpstr>Definition</vt:lpstr>
      <vt:lpstr>Social Welfare</vt:lpstr>
      <vt:lpstr>PowerPoint Presentation</vt:lpstr>
      <vt:lpstr>Problems</vt:lpstr>
      <vt:lpstr>Aid to Families with Dependent Children (ADFC) </vt:lpstr>
      <vt:lpstr>1. Who is entitled to welfare</vt:lpstr>
      <vt:lpstr>2. America is slower to give…</vt:lpstr>
      <vt:lpstr>3. Federalism</vt:lpstr>
      <vt:lpstr>4. Non-Governmental Agencies</vt:lpstr>
      <vt:lpstr>*Def</vt:lpstr>
      <vt:lpstr>Military &amp; Foreign Policy </vt:lpstr>
      <vt:lpstr>When and why does America get involved???</vt:lpstr>
      <vt:lpstr>How can America get involved???</vt:lpstr>
      <vt:lpstr>PowerPoint Presentation</vt:lpstr>
      <vt:lpstr>Foreign Policy in the Constitution</vt:lpstr>
      <vt:lpstr>Presidential Strengths and Weaknesses</vt:lpstr>
      <vt:lpstr>Secretary of State</vt:lpstr>
      <vt:lpstr>Public Opinion</vt:lpstr>
      <vt:lpstr>Human Rights</vt:lpstr>
      <vt:lpstr>Military Spending</vt:lpstr>
      <vt:lpstr>Joint Chiefs of Staff</vt:lpstr>
      <vt:lpstr>Environmental Policy</vt:lpstr>
      <vt:lpstr>Problems &amp; Conflicts</vt:lpstr>
      <vt:lpstr>Environmental Protection Agency (EPA)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Kristoffer Barikmo</dc:creator>
  <cp:lastModifiedBy>Barikmo, Kristoffer R.</cp:lastModifiedBy>
  <cp:revision>58</cp:revision>
  <dcterms:created xsi:type="dcterms:W3CDTF">2012-03-04T19:56:27Z</dcterms:created>
  <dcterms:modified xsi:type="dcterms:W3CDTF">2017-04-03T15:02:18Z</dcterms:modified>
</cp:coreProperties>
</file>