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2.xml" ContentType="application/vnd.openxmlformats-officedocument.presentationml.notesSlide+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92" r:id="rId2"/>
    <p:sldId id="262" r:id="rId3"/>
    <p:sldId id="266" r:id="rId4"/>
    <p:sldId id="274" r:id="rId5"/>
    <p:sldId id="283" r:id="rId6"/>
    <p:sldId id="284" r:id="rId7"/>
    <p:sldId id="285" r:id="rId8"/>
    <p:sldId id="286" r:id="rId9"/>
    <p:sldId id="288" r:id="rId10"/>
    <p:sldId id="289" r:id="rId11"/>
    <p:sldId id="270" r:id="rId12"/>
    <p:sldId id="27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01C98-5142-4F14-932F-8E4C0881E9A7}" type="datetimeFigureOut">
              <a:rPr lang="en-US" smtClean="0"/>
              <a:t>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41320-AF14-466E-BD30-A3DEDED3234C}" type="slidenum">
              <a:rPr lang="en-US" smtClean="0"/>
              <a:t>‹#›</a:t>
            </a:fld>
            <a:endParaRPr lang="en-US"/>
          </a:p>
        </p:txBody>
      </p:sp>
    </p:spTree>
    <p:extLst>
      <p:ext uri="{BB962C8B-B14F-4D97-AF65-F5344CB8AC3E}">
        <p14:creationId xmlns:p14="http://schemas.microsoft.com/office/powerpoint/2010/main" val="325821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1</a:t>
            </a:fld>
            <a:endParaRPr lang="en-US"/>
          </a:p>
        </p:txBody>
      </p:sp>
    </p:spTree>
    <p:extLst>
      <p:ext uri="{BB962C8B-B14F-4D97-AF65-F5344CB8AC3E}">
        <p14:creationId xmlns:p14="http://schemas.microsoft.com/office/powerpoint/2010/main" val="402435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10</a:t>
            </a:fld>
            <a:endParaRPr lang="en-US"/>
          </a:p>
        </p:txBody>
      </p:sp>
    </p:spTree>
    <p:extLst>
      <p:ext uri="{BB962C8B-B14F-4D97-AF65-F5344CB8AC3E}">
        <p14:creationId xmlns:p14="http://schemas.microsoft.com/office/powerpoint/2010/main" val="365885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11</a:t>
            </a:fld>
            <a:endParaRPr lang="en-US"/>
          </a:p>
        </p:txBody>
      </p:sp>
    </p:spTree>
    <p:extLst>
      <p:ext uri="{BB962C8B-B14F-4D97-AF65-F5344CB8AC3E}">
        <p14:creationId xmlns:p14="http://schemas.microsoft.com/office/powerpoint/2010/main" val="2116765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12</a:t>
            </a:fld>
            <a:endParaRPr lang="en-US"/>
          </a:p>
        </p:txBody>
      </p:sp>
    </p:spTree>
    <p:extLst>
      <p:ext uri="{BB962C8B-B14F-4D97-AF65-F5344CB8AC3E}">
        <p14:creationId xmlns:p14="http://schemas.microsoft.com/office/powerpoint/2010/main" val="118388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2</a:t>
            </a:fld>
            <a:endParaRPr lang="en-US"/>
          </a:p>
        </p:txBody>
      </p:sp>
    </p:spTree>
    <p:extLst>
      <p:ext uri="{BB962C8B-B14F-4D97-AF65-F5344CB8AC3E}">
        <p14:creationId xmlns:p14="http://schemas.microsoft.com/office/powerpoint/2010/main" val="271819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3</a:t>
            </a:fld>
            <a:endParaRPr lang="en-US"/>
          </a:p>
        </p:txBody>
      </p:sp>
    </p:spTree>
    <p:extLst>
      <p:ext uri="{BB962C8B-B14F-4D97-AF65-F5344CB8AC3E}">
        <p14:creationId xmlns:p14="http://schemas.microsoft.com/office/powerpoint/2010/main" val="133070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4</a:t>
            </a:fld>
            <a:endParaRPr lang="en-US"/>
          </a:p>
        </p:txBody>
      </p:sp>
    </p:spTree>
    <p:extLst>
      <p:ext uri="{BB962C8B-B14F-4D97-AF65-F5344CB8AC3E}">
        <p14:creationId xmlns:p14="http://schemas.microsoft.com/office/powerpoint/2010/main" val="281069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5</a:t>
            </a:fld>
            <a:endParaRPr lang="en-US"/>
          </a:p>
        </p:txBody>
      </p:sp>
    </p:spTree>
    <p:extLst>
      <p:ext uri="{BB962C8B-B14F-4D97-AF65-F5344CB8AC3E}">
        <p14:creationId xmlns:p14="http://schemas.microsoft.com/office/powerpoint/2010/main" val="1373595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6</a:t>
            </a:fld>
            <a:endParaRPr lang="en-US"/>
          </a:p>
        </p:txBody>
      </p:sp>
    </p:spTree>
    <p:extLst>
      <p:ext uri="{BB962C8B-B14F-4D97-AF65-F5344CB8AC3E}">
        <p14:creationId xmlns:p14="http://schemas.microsoft.com/office/powerpoint/2010/main" val="2220263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7</a:t>
            </a:fld>
            <a:endParaRPr lang="en-US"/>
          </a:p>
        </p:txBody>
      </p:sp>
    </p:spTree>
    <p:extLst>
      <p:ext uri="{BB962C8B-B14F-4D97-AF65-F5344CB8AC3E}">
        <p14:creationId xmlns:p14="http://schemas.microsoft.com/office/powerpoint/2010/main" val="1113420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8</a:t>
            </a:fld>
            <a:endParaRPr lang="en-US"/>
          </a:p>
        </p:txBody>
      </p:sp>
    </p:spTree>
    <p:extLst>
      <p:ext uri="{BB962C8B-B14F-4D97-AF65-F5344CB8AC3E}">
        <p14:creationId xmlns:p14="http://schemas.microsoft.com/office/powerpoint/2010/main" val="102764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EA41320-AF14-466E-BD30-A3DEDED3234C}" type="slidenum">
              <a:rPr lang="en-US" smtClean="0"/>
              <a:t>9</a:t>
            </a:fld>
            <a:endParaRPr lang="en-US"/>
          </a:p>
        </p:txBody>
      </p:sp>
    </p:spTree>
    <p:extLst>
      <p:ext uri="{BB962C8B-B14F-4D97-AF65-F5344CB8AC3E}">
        <p14:creationId xmlns:p14="http://schemas.microsoft.com/office/powerpoint/2010/main" val="889758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lvl1pPr>
          </a:lstStyle>
          <a:p>
            <a:fld id="{E9EB3A42-8BC8-4DBB-AF23-0DA41FC8CABF}" type="slidenum">
              <a:rPr lang="en-US"/>
              <a:pPr/>
              <a:t>‹#›</a:t>
            </a:fld>
            <a:endParaRPr lang="en-US"/>
          </a:p>
        </p:txBody>
      </p:sp>
      <p:pic>
        <p:nvPicPr>
          <p:cNvPr id="5127" name="Picture 7" descr="headflag"/>
          <p:cNvPicPr>
            <a:picLocks noChangeAspect="1" noChangeArrowheads="1"/>
          </p:cNvPicPr>
          <p:nvPr/>
        </p:nvPicPr>
        <p:blipFill>
          <a:blip r:embed="rId2" cstate="print"/>
          <a:srcRect/>
          <a:stretch>
            <a:fillRect/>
          </a:stretch>
        </p:blipFill>
        <p:spPr bwMode="auto">
          <a:xfrm>
            <a:off x="1752600" y="152400"/>
            <a:ext cx="5562600" cy="1912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tmplLst>
          <p:tmpl lvl="1">
            <p:tnLst>
              <p:par>
                <p:cTn presetID="1" presetClass="entr" presetSubtype="0" fill="hold" nodeType="clickEffect">
                  <p:stCondLst>
                    <p:cond delay="0"/>
                  </p:stCondLst>
                  <p:childTnLst>
                    <p:set>
                      <p:cBhvr>
                        <p:cTn dur="1" fill="hold">
                          <p:stCondLst>
                            <p:cond delay="0"/>
                          </p:stCondLst>
                        </p:cTn>
                        <p:tgtEl>
                          <p:spTgt spid="5123"/>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E4BD3D-BBDF-41DE-B464-E457D0E7C3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E610D6-963C-4AF0-A2D3-A6ED184EC13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74638"/>
            <a:ext cx="5867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15ADFDF-5D89-4AD8-8CCE-56F28E3DEE6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219AD6-1B5A-429A-82F5-315D148CEE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E9D43-181D-42C4-84F2-8568A661952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A0C5A9-7977-4AF8-90AE-BCB77E1962C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F6341F-7771-438F-845C-FC7BAD74DE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3B9970-4763-4AF0-90A7-0D7588EEB1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984EC1-9931-4E86-8737-2D56887BF7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B78C7B-DDDA-4C53-938F-6EDF2434AD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7484A-083D-422D-B20B-EC6035FD7B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819400" y="274638"/>
            <a:ext cx="5867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B7729B-A047-4778-938F-4244C13448E4}" type="slidenum">
              <a:rPr lang="en-US"/>
              <a:pPr/>
              <a:t>‹#›</a:t>
            </a:fld>
            <a:endParaRPr lang="en-US"/>
          </a:p>
        </p:txBody>
      </p:sp>
      <p:pic>
        <p:nvPicPr>
          <p:cNvPr id="4103" name="Picture 7" descr="headflag"/>
          <p:cNvPicPr>
            <a:picLocks noChangeAspect="1" noChangeArrowheads="1"/>
          </p:cNvPicPr>
          <p:nvPr/>
        </p:nvPicPr>
        <p:blipFill>
          <a:blip r:embed="rId14" cstate="print"/>
          <a:srcRect/>
          <a:stretch>
            <a:fillRect/>
          </a:stretch>
        </p:blipFill>
        <p:spPr bwMode="auto">
          <a:xfrm>
            <a:off x="0" y="254000"/>
            <a:ext cx="2819400" cy="969963"/>
          </a:xfrm>
          <a:prstGeom prst="rect">
            <a:avLst/>
          </a:prstGeom>
          <a:noFill/>
        </p:spPr>
      </p:pic>
      <p:sp>
        <p:nvSpPr>
          <p:cNvPr id="4104" name="Line 8"/>
          <p:cNvSpPr>
            <a:spLocks noChangeShapeType="1"/>
          </p:cNvSpPr>
          <p:nvPr/>
        </p:nvSpPr>
        <p:spPr bwMode="auto">
          <a:xfrm>
            <a:off x="0" y="1524000"/>
            <a:ext cx="9144000" cy="0"/>
          </a:xfrm>
          <a:prstGeom prst="line">
            <a:avLst/>
          </a:prstGeom>
          <a:noFill/>
          <a:ln w="76200">
            <a:solidFill>
              <a:schemeClr val="accent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slideLayout" Target="../slideLayouts/slideLayout2.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notesSlide" Target="../notesSlides/notesSlide2.xml"/><Relationship Id="rId2" Type="http://schemas.openxmlformats.org/officeDocument/2006/relationships/tags" Target="../tags/tag3.xml"/><Relationship Id="rId16"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819400" y="274638"/>
            <a:ext cx="6858000" cy="1143000"/>
          </a:xfrm>
        </p:spPr>
        <p:txBody>
          <a:bodyPr/>
          <a:lstStyle/>
          <a:p>
            <a:pPr algn="l"/>
            <a:r>
              <a:rPr lang="en-US" sz="4000" dirty="0"/>
              <a:t>Terms you need to </a:t>
            </a:r>
            <a:r>
              <a:rPr lang="en-US" sz="4000" dirty="0" smtClean="0"/>
              <a:t>know…</a:t>
            </a:r>
            <a:endParaRPr lang="en-US" sz="4000" dirty="0"/>
          </a:p>
        </p:txBody>
      </p:sp>
      <p:sp>
        <p:nvSpPr>
          <p:cNvPr id="45059" name="Rectangle 3"/>
          <p:cNvSpPr>
            <a:spLocks noGrp="1" noChangeArrowheads="1"/>
          </p:cNvSpPr>
          <p:nvPr>
            <p:ph type="body" idx="1"/>
          </p:nvPr>
        </p:nvSpPr>
        <p:spPr>
          <a:xfrm>
            <a:off x="457200" y="1600200"/>
            <a:ext cx="4191000" cy="5105400"/>
          </a:xfrm>
        </p:spPr>
        <p:txBody>
          <a:bodyPr/>
          <a:lstStyle/>
          <a:p>
            <a:pPr>
              <a:lnSpc>
                <a:spcPct val="80000"/>
              </a:lnSpc>
            </a:pPr>
            <a:r>
              <a:rPr lang="en-US" sz="2800" dirty="0"/>
              <a:t>Federalism</a:t>
            </a:r>
          </a:p>
          <a:p>
            <a:pPr>
              <a:lnSpc>
                <a:spcPct val="80000"/>
              </a:lnSpc>
            </a:pPr>
            <a:r>
              <a:rPr lang="en-US" sz="2800" smtClean="0"/>
              <a:t>Federalist #51</a:t>
            </a:r>
          </a:p>
          <a:p>
            <a:pPr>
              <a:lnSpc>
                <a:spcPct val="80000"/>
              </a:lnSpc>
            </a:pPr>
            <a:r>
              <a:rPr lang="en-US" sz="2800" smtClean="0"/>
              <a:t>Delegated </a:t>
            </a:r>
            <a:r>
              <a:rPr lang="en-US" sz="2800" dirty="0"/>
              <a:t>powers</a:t>
            </a:r>
          </a:p>
          <a:p>
            <a:pPr>
              <a:lnSpc>
                <a:spcPct val="80000"/>
              </a:lnSpc>
            </a:pPr>
            <a:r>
              <a:rPr lang="en-US" sz="2800" dirty="0"/>
              <a:t>Reserved powers</a:t>
            </a:r>
          </a:p>
          <a:p>
            <a:pPr>
              <a:lnSpc>
                <a:spcPct val="80000"/>
              </a:lnSpc>
            </a:pPr>
            <a:r>
              <a:rPr lang="en-US" sz="2800" dirty="0"/>
              <a:t>Concurrent powers</a:t>
            </a:r>
          </a:p>
          <a:p>
            <a:pPr>
              <a:lnSpc>
                <a:spcPct val="80000"/>
              </a:lnSpc>
            </a:pPr>
            <a:r>
              <a:rPr lang="en-US" sz="2800" dirty="0"/>
              <a:t>Prohibited powers</a:t>
            </a:r>
          </a:p>
          <a:p>
            <a:pPr>
              <a:lnSpc>
                <a:spcPct val="80000"/>
              </a:lnSpc>
            </a:pPr>
            <a:r>
              <a:rPr lang="en-US" sz="2800" dirty="0"/>
              <a:t>Elastic clause</a:t>
            </a:r>
          </a:p>
          <a:p>
            <a:pPr>
              <a:lnSpc>
                <a:spcPct val="80000"/>
              </a:lnSpc>
            </a:pPr>
            <a:r>
              <a:rPr lang="en-US" sz="2800" dirty="0"/>
              <a:t>McCulloch v. Maryland (1819)</a:t>
            </a:r>
          </a:p>
          <a:p>
            <a:pPr>
              <a:lnSpc>
                <a:spcPct val="80000"/>
              </a:lnSpc>
            </a:pPr>
            <a:r>
              <a:rPr lang="en-US" sz="2800" dirty="0"/>
              <a:t>Commerce clause</a:t>
            </a:r>
          </a:p>
          <a:p>
            <a:pPr>
              <a:lnSpc>
                <a:spcPct val="80000"/>
              </a:lnSpc>
            </a:pPr>
            <a:r>
              <a:rPr lang="en-US" sz="2800" dirty="0"/>
              <a:t>Gibbons v. Ogden (1824)</a:t>
            </a:r>
          </a:p>
        </p:txBody>
      </p:sp>
      <p:sp>
        <p:nvSpPr>
          <p:cNvPr id="45060" name="Text Box 4"/>
          <p:cNvSpPr txBox="1">
            <a:spLocks noChangeArrowheads="1"/>
          </p:cNvSpPr>
          <p:nvPr/>
        </p:nvSpPr>
        <p:spPr bwMode="auto">
          <a:xfrm>
            <a:off x="4648200" y="1676400"/>
            <a:ext cx="4267200" cy="4848225"/>
          </a:xfrm>
          <a:prstGeom prst="rect">
            <a:avLst/>
          </a:prstGeom>
          <a:noFill/>
          <a:ln w="9525">
            <a:noFill/>
            <a:miter lim="800000"/>
            <a:headEnd/>
            <a:tailEnd/>
          </a:ln>
          <a:effectLst/>
        </p:spPr>
        <p:txBody>
          <a:bodyPr>
            <a:spAutoFit/>
          </a:bodyPr>
          <a:lstStyle/>
          <a:p>
            <a:pPr>
              <a:buFontTx/>
              <a:buChar char="•"/>
            </a:pPr>
            <a:r>
              <a:rPr lang="en-US" sz="2800"/>
              <a:t> Dual Federalism</a:t>
            </a:r>
          </a:p>
          <a:p>
            <a:pPr>
              <a:buFontTx/>
              <a:buChar char="•"/>
            </a:pPr>
            <a:r>
              <a:rPr lang="en-US" sz="2800"/>
              <a:t> Cooperative Federalism</a:t>
            </a:r>
          </a:p>
          <a:p>
            <a:pPr>
              <a:buFontTx/>
              <a:buChar char="•"/>
            </a:pPr>
            <a:r>
              <a:rPr lang="en-US" sz="2800"/>
              <a:t> Grants-in-aid</a:t>
            </a:r>
          </a:p>
          <a:p>
            <a:pPr>
              <a:buFontTx/>
              <a:buChar char="•"/>
            </a:pPr>
            <a:r>
              <a:rPr lang="en-US" sz="2800"/>
              <a:t> Categorical grant</a:t>
            </a:r>
          </a:p>
          <a:p>
            <a:pPr>
              <a:buFontTx/>
              <a:buChar char="•"/>
            </a:pPr>
            <a:r>
              <a:rPr lang="en-US" sz="2800"/>
              <a:t> Block grant</a:t>
            </a:r>
          </a:p>
          <a:p>
            <a:pPr>
              <a:buFontTx/>
              <a:buChar char="•"/>
            </a:pPr>
            <a:r>
              <a:rPr lang="en-US" sz="2800"/>
              <a:t> Mandate</a:t>
            </a:r>
          </a:p>
          <a:p>
            <a:pPr>
              <a:buFontTx/>
              <a:buChar char="•"/>
            </a:pPr>
            <a:r>
              <a:rPr lang="en-US" sz="2800"/>
              <a:t> Devolution</a:t>
            </a:r>
          </a:p>
          <a:p>
            <a:pPr>
              <a:buFontTx/>
              <a:buChar char="•"/>
            </a:pPr>
            <a:r>
              <a:rPr lang="en-US" sz="2800"/>
              <a:t> Pros and cons of federalism</a:t>
            </a:r>
          </a:p>
          <a:p>
            <a:endParaRPr lang="en-US" sz="2400"/>
          </a:p>
          <a:p>
            <a:pPr>
              <a:spcBef>
                <a:spcPct val="50000"/>
              </a:spcBef>
            </a:pP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Devolution Example</a:t>
            </a:r>
          </a:p>
        </p:txBody>
      </p:sp>
      <p:sp>
        <p:nvSpPr>
          <p:cNvPr id="40963" name="Rectangle 3"/>
          <p:cNvSpPr>
            <a:spLocks noGrp="1" noChangeArrowheads="1"/>
          </p:cNvSpPr>
          <p:nvPr>
            <p:ph type="body" idx="1"/>
          </p:nvPr>
        </p:nvSpPr>
        <p:spPr/>
        <p:txBody>
          <a:bodyPr/>
          <a:lstStyle/>
          <a:p>
            <a:r>
              <a:rPr lang="en-US" sz="2800"/>
              <a:t>Personal Responsibility and Work Opportunity Reconciliation Act of 1996</a:t>
            </a:r>
          </a:p>
          <a:p>
            <a:r>
              <a:rPr lang="en-US" sz="2800"/>
              <a:t>Eliminated welfare and transferred the money to states as block grants</a:t>
            </a:r>
          </a:p>
          <a:p>
            <a:pPr lvl="2"/>
            <a:r>
              <a:rPr lang="en-US" sz="2000"/>
              <a:t>States received wide latitude on how to administer “workfare” but with the knowledge that Congress was counting on anti-poverty spending”</a:t>
            </a:r>
          </a:p>
          <a:p>
            <a:pPr lvl="2"/>
            <a:r>
              <a:rPr lang="en-US" sz="2000"/>
              <a:t>Strings attached: head of family must work or lose benefit; lifetime benefits limited to 5 years; unmarried mother &lt; 18 only receive $ if stay in school and live with adult; immigrants ineligible for 5 years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Federalism is good</a:t>
            </a:r>
          </a:p>
        </p:txBody>
      </p:sp>
      <p:sp>
        <p:nvSpPr>
          <p:cNvPr id="20483" name="Rectangle 3"/>
          <p:cNvSpPr>
            <a:spLocks noGrp="1" noChangeArrowheads="1"/>
          </p:cNvSpPr>
          <p:nvPr>
            <p:ph type="body" idx="1"/>
          </p:nvPr>
        </p:nvSpPr>
        <p:spPr>
          <a:xfrm>
            <a:off x="457200" y="1600200"/>
            <a:ext cx="8229600" cy="5029200"/>
          </a:xfrm>
        </p:spPr>
        <p:txBody>
          <a:bodyPr/>
          <a:lstStyle/>
          <a:p>
            <a:pPr>
              <a:buFontTx/>
              <a:buNone/>
            </a:pPr>
            <a:r>
              <a:rPr lang="en-US"/>
              <a:t>Living under 2 governments is great…</a:t>
            </a:r>
          </a:p>
          <a:p>
            <a:r>
              <a:rPr lang="en-US"/>
              <a:t>Built on compromise, promotes unity</a:t>
            </a:r>
          </a:p>
          <a:p>
            <a:r>
              <a:rPr lang="en-US"/>
              <a:t>Gov’t duties can be split up</a:t>
            </a:r>
          </a:p>
          <a:p>
            <a:r>
              <a:rPr lang="en-US"/>
              <a:t>Brings gov’t closer to people</a:t>
            </a:r>
          </a:p>
          <a:p>
            <a:r>
              <a:rPr lang="en-US"/>
              <a:t>Allows for state gov’t to address issues in unique regions of the country</a:t>
            </a:r>
          </a:p>
          <a:p>
            <a:r>
              <a:rPr lang="en-US"/>
              <a:t>Allows states to experiment with policy before enacting it at the federal level – Ex. Vermont’s free health care for children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Federalism is bad</a:t>
            </a:r>
          </a:p>
        </p:txBody>
      </p:sp>
      <p:sp>
        <p:nvSpPr>
          <p:cNvPr id="21507" name="Rectangle 3"/>
          <p:cNvSpPr>
            <a:spLocks noGrp="1" noChangeArrowheads="1"/>
          </p:cNvSpPr>
          <p:nvPr>
            <p:ph type="body" idx="1"/>
          </p:nvPr>
        </p:nvSpPr>
        <p:spPr/>
        <p:txBody>
          <a:bodyPr/>
          <a:lstStyle/>
          <a:p>
            <a:pPr>
              <a:buFontTx/>
              <a:buNone/>
            </a:pPr>
            <a:r>
              <a:rPr lang="en-US"/>
              <a:t>Living under 2 governments is bad…</a:t>
            </a:r>
          </a:p>
          <a:p>
            <a:r>
              <a:rPr lang="en-US"/>
              <a:t>States can impede progress of Nation</a:t>
            </a:r>
          </a:p>
          <a:p>
            <a:r>
              <a:rPr lang="en-US"/>
              <a:t>States are unequal</a:t>
            </a:r>
          </a:p>
          <a:p>
            <a:r>
              <a:rPr lang="en-US"/>
              <a:t>States have different policy</a:t>
            </a:r>
          </a:p>
          <a:p>
            <a:r>
              <a:rPr lang="en-US"/>
              <a:t>Easier for states to be dominated by interest groups</a:t>
            </a:r>
          </a:p>
        </p:txBody>
      </p:sp>
      <p:grpSp>
        <p:nvGrpSpPr>
          <p:cNvPr id="21554" name="SMARTInkShape-Group13"/>
          <p:cNvGrpSpPr/>
          <p:nvPr/>
        </p:nvGrpSpPr>
        <p:grpSpPr>
          <a:xfrm>
            <a:off x="4277320" y="4393442"/>
            <a:ext cx="1268017" cy="517887"/>
            <a:chOff x="4277320" y="4393442"/>
            <a:chExt cx="1268017" cy="517887"/>
          </a:xfrm>
        </p:grpSpPr>
        <p:sp>
          <p:nvSpPr>
            <p:cNvPr id="21544" name="SMARTInkShape-74"/>
            <p:cNvSpPr/>
            <p:nvPr>
              <p:custDataLst>
                <p:tags r:id="rId3"/>
              </p:custDataLst>
            </p:nvPr>
          </p:nvSpPr>
          <p:spPr>
            <a:xfrm>
              <a:off x="4384512" y="4473882"/>
              <a:ext cx="205348" cy="348103"/>
            </a:xfrm>
            <a:custGeom>
              <a:avLst/>
              <a:gdLst/>
              <a:ahLst/>
              <a:cxnLst/>
              <a:rect l="0" t="0" r="0" b="0"/>
              <a:pathLst>
                <a:path w="205348" h="348103">
                  <a:moveTo>
                    <a:pt x="8894" y="8821"/>
                  </a:moveTo>
                  <a:lnTo>
                    <a:pt x="8894" y="1132"/>
                  </a:lnTo>
                  <a:lnTo>
                    <a:pt x="9886" y="719"/>
                  </a:lnTo>
                  <a:lnTo>
                    <a:pt x="16583" y="0"/>
                  </a:lnTo>
                  <a:lnTo>
                    <a:pt x="22197" y="4664"/>
                  </a:lnTo>
                  <a:lnTo>
                    <a:pt x="24729" y="9620"/>
                  </a:lnTo>
                  <a:lnTo>
                    <a:pt x="25404" y="12330"/>
                  </a:lnTo>
                  <a:lnTo>
                    <a:pt x="32624" y="24801"/>
                  </a:lnTo>
                  <a:lnTo>
                    <a:pt x="35280" y="60510"/>
                  </a:lnTo>
                  <a:lnTo>
                    <a:pt x="30824" y="93369"/>
                  </a:lnTo>
                  <a:lnTo>
                    <a:pt x="23219" y="137721"/>
                  </a:lnTo>
                  <a:lnTo>
                    <a:pt x="19422" y="174345"/>
                  </a:lnTo>
                  <a:lnTo>
                    <a:pt x="12003" y="213386"/>
                  </a:lnTo>
                  <a:lnTo>
                    <a:pt x="4563" y="254004"/>
                  </a:lnTo>
                  <a:lnTo>
                    <a:pt x="368" y="294379"/>
                  </a:lnTo>
                  <a:lnTo>
                    <a:pt x="0" y="322817"/>
                  </a:lnTo>
                  <a:lnTo>
                    <a:pt x="2626" y="329615"/>
                  </a:lnTo>
                  <a:lnTo>
                    <a:pt x="6108" y="335943"/>
                  </a:lnTo>
                  <a:lnTo>
                    <a:pt x="7656" y="342063"/>
                  </a:lnTo>
                  <a:lnTo>
                    <a:pt x="9061" y="344092"/>
                  </a:lnTo>
                  <a:lnTo>
                    <a:pt x="10990" y="345444"/>
                  </a:lnTo>
                  <a:lnTo>
                    <a:pt x="15779" y="346947"/>
                  </a:lnTo>
                  <a:lnTo>
                    <a:pt x="43437" y="348102"/>
                  </a:lnTo>
                  <a:lnTo>
                    <a:pt x="51697" y="345483"/>
                  </a:lnTo>
                  <a:lnTo>
                    <a:pt x="92514" y="324233"/>
                  </a:lnTo>
                  <a:lnTo>
                    <a:pt x="133926" y="303495"/>
                  </a:lnTo>
                  <a:lnTo>
                    <a:pt x="151774" y="291924"/>
                  </a:lnTo>
                  <a:lnTo>
                    <a:pt x="205347" y="2499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5" name="SMARTInkShape-75"/>
            <p:cNvSpPr/>
            <p:nvPr>
              <p:custDataLst>
                <p:tags r:id="rId4"/>
              </p:custDataLst>
            </p:nvPr>
          </p:nvSpPr>
          <p:spPr>
            <a:xfrm>
              <a:off x="4697016" y="4528855"/>
              <a:ext cx="62508" cy="310497"/>
            </a:xfrm>
            <a:custGeom>
              <a:avLst/>
              <a:gdLst/>
              <a:ahLst/>
              <a:cxnLst/>
              <a:rect l="0" t="0" r="0" b="0"/>
              <a:pathLst>
                <a:path w="62508" h="310497">
                  <a:moveTo>
                    <a:pt x="0" y="52075"/>
                  </a:moveTo>
                  <a:lnTo>
                    <a:pt x="0" y="47334"/>
                  </a:lnTo>
                  <a:lnTo>
                    <a:pt x="2645" y="42361"/>
                  </a:lnTo>
                  <a:lnTo>
                    <a:pt x="23915" y="14157"/>
                  </a:lnTo>
                  <a:lnTo>
                    <a:pt x="31780" y="8429"/>
                  </a:lnTo>
                  <a:lnTo>
                    <a:pt x="33968" y="3572"/>
                  </a:lnTo>
                  <a:lnTo>
                    <a:pt x="35544" y="1880"/>
                  </a:lnTo>
                  <a:lnTo>
                    <a:pt x="39940" y="0"/>
                  </a:lnTo>
                  <a:lnTo>
                    <a:pt x="41509" y="491"/>
                  </a:lnTo>
                  <a:lnTo>
                    <a:pt x="42556" y="1811"/>
                  </a:lnTo>
                  <a:lnTo>
                    <a:pt x="44235" y="6317"/>
                  </a:lnTo>
                  <a:lnTo>
                    <a:pt x="49266" y="11838"/>
                  </a:lnTo>
                  <a:lnTo>
                    <a:pt x="51661" y="19640"/>
                  </a:lnTo>
                  <a:lnTo>
                    <a:pt x="53465" y="62960"/>
                  </a:lnTo>
                  <a:lnTo>
                    <a:pt x="50917" y="105911"/>
                  </a:lnTo>
                  <a:lnTo>
                    <a:pt x="45886" y="141423"/>
                  </a:lnTo>
                  <a:lnTo>
                    <a:pt x="51029" y="183237"/>
                  </a:lnTo>
                  <a:lnTo>
                    <a:pt x="53242" y="225561"/>
                  </a:lnTo>
                  <a:lnTo>
                    <a:pt x="53534" y="264245"/>
                  </a:lnTo>
                  <a:lnTo>
                    <a:pt x="54551" y="276349"/>
                  </a:lnTo>
                  <a:lnTo>
                    <a:pt x="61678" y="298697"/>
                  </a:lnTo>
                  <a:lnTo>
                    <a:pt x="62475" y="310496"/>
                  </a:lnTo>
                  <a:lnTo>
                    <a:pt x="62507" y="2663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6" name="SMARTInkShape-76"/>
            <p:cNvSpPr/>
            <p:nvPr>
              <p:custDataLst>
                <p:tags r:id="rId5"/>
              </p:custDataLst>
            </p:nvPr>
          </p:nvSpPr>
          <p:spPr>
            <a:xfrm>
              <a:off x="4714875" y="4393442"/>
              <a:ext cx="228030" cy="98192"/>
            </a:xfrm>
            <a:custGeom>
              <a:avLst/>
              <a:gdLst/>
              <a:ahLst/>
              <a:cxnLst/>
              <a:rect l="0" t="0" r="0" b="0"/>
              <a:pathLst>
                <a:path w="228030" h="98192">
                  <a:moveTo>
                    <a:pt x="0" y="98191"/>
                  </a:moveTo>
                  <a:lnTo>
                    <a:pt x="0" y="90502"/>
                  </a:lnTo>
                  <a:lnTo>
                    <a:pt x="4740" y="84889"/>
                  </a:lnTo>
                  <a:lnTo>
                    <a:pt x="9714" y="82357"/>
                  </a:lnTo>
                  <a:lnTo>
                    <a:pt x="12429" y="81681"/>
                  </a:lnTo>
                  <a:lnTo>
                    <a:pt x="20991" y="75991"/>
                  </a:lnTo>
                  <a:lnTo>
                    <a:pt x="32773" y="66171"/>
                  </a:lnTo>
                  <a:lnTo>
                    <a:pt x="74763" y="47337"/>
                  </a:lnTo>
                  <a:lnTo>
                    <a:pt x="110164" y="30700"/>
                  </a:lnTo>
                  <a:lnTo>
                    <a:pt x="139902" y="22533"/>
                  </a:lnTo>
                  <a:lnTo>
                    <a:pt x="157575" y="12617"/>
                  </a:lnTo>
                  <a:lnTo>
                    <a:pt x="201303" y="889"/>
                  </a:lnTo>
                  <a:lnTo>
                    <a:pt x="221435" y="0"/>
                  </a:lnTo>
                  <a:lnTo>
                    <a:pt x="227447" y="4716"/>
                  </a:lnTo>
                  <a:lnTo>
                    <a:pt x="228029" y="6108"/>
                  </a:lnTo>
                  <a:lnTo>
                    <a:pt x="227426" y="7037"/>
                  </a:lnTo>
                  <a:lnTo>
                    <a:pt x="224069" y="8527"/>
                  </a:lnTo>
                  <a:lnTo>
                    <a:pt x="223242" y="178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7" name="SMARTInkShape-77"/>
            <p:cNvSpPr/>
            <p:nvPr>
              <p:custDataLst>
                <p:tags r:id="rId6"/>
              </p:custDataLst>
            </p:nvPr>
          </p:nvSpPr>
          <p:spPr>
            <a:xfrm>
              <a:off x="4741674" y="4609003"/>
              <a:ext cx="178572" cy="77843"/>
            </a:xfrm>
            <a:custGeom>
              <a:avLst/>
              <a:gdLst/>
              <a:ahLst/>
              <a:cxnLst/>
              <a:rect l="0" t="0" r="0" b="0"/>
              <a:pathLst>
                <a:path w="178572" h="77843">
                  <a:moveTo>
                    <a:pt x="8920" y="70153"/>
                  </a:moveTo>
                  <a:lnTo>
                    <a:pt x="1231" y="70153"/>
                  </a:lnTo>
                  <a:lnTo>
                    <a:pt x="818" y="71145"/>
                  </a:lnTo>
                  <a:lnTo>
                    <a:pt x="99" y="77842"/>
                  </a:lnTo>
                  <a:lnTo>
                    <a:pt x="0" y="71286"/>
                  </a:lnTo>
                  <a:lnTo>
                    <a:pt x="4733" y="65748"/>
                  </a:lnTo>
                  <a:lnTo>
                    <a:pt x="9705" y="63234"/>
                  </a:lnTo>
                  <a:lnTo>
                    <a:pt x="12420" y="62564"/>
                  </a:lnTo>
                  <a:lnTo>
                    <a:pt x="56902" y="37331"/>
                  </a:lnTo>
                  <a:lnTo>
                    <a:pt x="74510" y="29450"/>
                  </a:lnTo>
                  <a:lnTo>
                    <a:pt x="104184" y="21284"/>
                  </a:lnTo>
                  <a:lnTo>
                    <a:pt x="121848" y="11368"/>
                  </a:lnTo>
                  <a:lnTo>
                    <a:pt x="147888" y="6980"/>
                  </a:lnTo>
                  <a:lnTo>
                    <a:pt x="160542" y="642"/>
                  </a:lnTo>
                  <a:lnTo>
                    <a:pt x="163579" y="0"/>
                  </a:lnTo>
                  <a:lnTo>
                    <a:pt x="166596" y="564"/>
                  </a:lnTo>
                  <a:lnTo>
                    <a:pt x="176809" y="6517"/>
                  </a:lnTo>
                  <a:lnTo>
                    <a:pt x="177795" y="9790"/>
                  </a:lnTo>
                  <a:lnTo>
                    <a:pt x="178571" y="32708"/>
                  </a:lnTo>
                  <a:lnTo>
                    <a:pt x="169654" y="433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8" name="SMARTInkShape-78"/>
            <p:cNvSpPr/>
            <p:nvPr>
              <p:custDataLst>
                <p:tags r:id="rId7"/>
              </p:custDataLst>
            </p:nvPr>
          </p:nvSpPr>
          <p:spPr>
            <a:xfrm>
              <a:off x="4759523" y="4822031"/>
              <a:ext cx="250033" cy="26790"/>
            </a:xfrm>
            <a:custGeom>
              <a:avLst/>
              <a:gdLst/>
              <a:ahLst/>
              <a:cxnLst/>
              <a:rect l="0" t="0" r="0" b="0"/>
              <a:pathLst>
                <a:path w="250033" h="26790">
                  <a:moveTo>
                    <a:pt x="0" y="26789"/>
                  </a:moveTo>
                  <a:lnTo>
                    <a:pt x="4741" y="26789"/>
                  </a:lnTo>
                  <a:lnTo>
                    <a:pt x="9714" y="24144"/>
                  </a:lnTo>
                  <a:lnTo>
                    <a:pt x="15232" y="20652"/>
                  </a:lnTo>
                  <a:lnTo>
                    <a:pt x="55679" y="6884"/>
                  </a:lnTo>
                  <a:lnTo>
                    <a:pt x="66418" y="3060"/>
                  </a:lnTo>
                  <a:lnTo>
                    <a:pt x="110985" y="80"/>
                  </a:lnTo>
                  <a:lnTo>
                    <a:pt x="128245" y="1016"/>
                  </a:lnTo>
                  <a:lnTo>
                    <a:pt x="167033" y="8380"/>
                  </a:lnTo>
                  <a:lnTo>
                    <a:pt x="207613" y="8908"/>
                  </a:lnTo>
                  <a:lnTo>
                    <a:pt x="220155" y="7931"/>
                  </a:lnTo>
                  <a:lnTo>
                    <a:pt x="242347" y="552"/>
                  </a:lnTo>
                  <a:lnTo>
                    <a:pt x="2500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49" name="SMARTInkShape-79"/>
            <p:cNvSpPr/>
            <p:nvPr>
              <p:custDataLst>
                <p:tags r:id="rId8"/>
              </p:custDataLst>
            </p:nvPr>
          </p:nvSpPr>
          <p:spPr>
            <a:xfrm>
              <a:off x="5143546" y="4411298"/>
              <a:ext cx="205338" cy="383812"/>
            </a:xfrm>
            <a:custGeom>
              <a:avLst/>
              <a:gdLst/>
              <a:ahLst/>
              <a:cxnLst/>
              <a:rect l="0" t="0" r="0" b="0"/>
              <a:pathLst>
                <a:path w="205338" h="383812">
                  <a:moveTo>
                    <a:pt x="187477" y="8897"/>
                  </a:moveTo>
                  <a:lnTo>
                    <a:pt x="187477" y="4157"/>
                  </a:lnTo>
                  <a:lnTo>
                    <a:pt x="186485" y="2760"/>
                  </a:lnTo>
                  <a:lnTo>
                    <a:pt x="184832" y="1830"/>
                  </a:lnTo>
                  <a:lnTo>
                    <a:pt x="178383" y="213"/>
                  </a:lnTo>
                  <a:lnTo>
                    <a:pt x="161487" y="0"/>
                  </a:lnTo>
                  <a:lnTo>
                    <a:pt x="153437" y="2628"/>
                  </a:lnTo>
                  <a:lnTo>
                    <a:pt x="135443" y="17140"/>
                  </a:lnTo>
                  <a:lnTo>
                    <a:pt x="95120" y="56656"/>
                  </a:lnTo>
                  <a:lnTo>
                    <a:pt x="59477" y="99382"/>
                  </a:lnTo>
                  <a:lnTo>
                    <a:pt x="34459" y="142999"/>
                  </a:lnTo>
                  <a:lnTo>
                    <a:pt x="18045" y="180444"/>
                  </a:lnTo>
                  <a:lnTo>
                    <a:pt x="3953" y="223458"/>
                  </a:lnTo>
                  <a:lnTo>
                    <a:pt x="481" y="263150"/>
                  </a:lnTo>
                  <a:lnTo>
                    <a:pt x="0" y="305189"/>
                  </a:lnTo>
                  <a:lnTo>
                    <a:pt x="2621" y="316861"/>
                  </a:lnTo>
                  <a:lnTo>
                    <a:pt x="18047" y="345962"/>
                  </a:lnTo>
                  <a:lnTo>
                    <a:pt x="32727" y="367955"/>
                  </a:lnTo>
                  <a:lnTo>
                    <a:pt x="52324" y="378825"/>
                  </a:lnTo>
                  <a:lnTo>
                    <a:pt x="64198" y="382427"/>
                  </a:lnTo>
                  <a:lnTo>
                    <a:pt x="95618" y="383811"/>
                  </a:lnTo>
                  <a:lnTo>
                    <a:pt x="113186" y="379165"/>
                  </a:lnTo>
                  <a:lnTo>
                    <a:pt x="157775" y="357307"/>
                  </a:lnTo>
                  <a:lnTo>
                    <a:pt x="176503" y="347668"/>
                  </a:lnTo>
                  <a:lnTo>
                    <a:pt x="205337" y="321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0" name="SMARTInkShape-80"/>
            <p:cNvSpPr/>
            <p:nvPr>
              <p:custDataLst>
                <p:tags r:id="rId9"/>
              </p:custDataLst>
            </p:nvPr>
          </p:nvSpPr>
          <p:spPr>
            <a:xfrm>
              <a:off x="5518547" y="4741664"/>
              <a:ext cx="26790" cy="17860"/>
            </a:xfrm>
            <a:custGeom>
              <a:avLst/>
              <a:gdLst/>
              <a:ahLst/>
              <a:cxnLst/>
              <a:rect l="0" t="0" r="0" b="0"/>
              <a:pathLst>
                <a:path w="26790" h="17860">
                  <a:moveTo>
                    <a:pt x="26789" y="0"/>
                  </a:moveTo>
                  <a:lnTo>
                    <a:pt x="13151" y="0"/>
                  </a:lnTo>
                  <a:lnTo>
                    <a:pt x="11744" y="992"/>
                  </a:lnTo>
                  <a:lnTo>
                    <a:pt x="10806" y="2646"/>
                  </a:lnTo>
                  <a:lnTo>
                    <a:pt x="9300" y="7689"/>
                  </a:lnTo>
                  <a:lnTo>
                    <a:pt x="0"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1" name="SMARTInkShape-81"/>
            <p:cNvSpPr/>
            <p:nvPr>
              <p:custDataLst>
                <p:tags r:id="rId10"/>
              </p:custDataLst>
            </p:nvPr>
          </p:nvSpPr>
          <p:spPr>
            <a:xfrm>
              <a:off x="5089922" y="4813102"/>
              <a:ext cx="35720" cy="26790"/>
            </a:xfrm>
            <a:custGeom>
              <a:avLst/>
              <a:gdLst/>
              <a:ahLst/>
              <a:cxnLst/>
              <a:rect l="0" t="0" r="0" b="0"/>
              <a:pathLst>
                <a:path w="35720" h="26790">
                  <a:moveTo>
                    <a:pt x="35719" y="0"/>
                  </a:moveTo>
                  <a:lnTo>
                    <a:pt x="28030" y="0"/>
                  </a:lnTo>
                  <a:lnTo>
                    <a:pt x="19209" y="7688"/>
                  </a:lnTo>
                  <a:lnTo>
                    <a:pt x="9049" y="8920"/>
                  </a:lnTo>
                  <a:lnTo>
                    <a:pt x="8965" y="13667"/>
                  </a:lnTo>
                  <a:lnTo>
                    <a:pt x="7961" y="15064"/>
                  </a:lnTo>
                  <a:lnTo>
                    <a:pt x="1245" y="17491"/>
                  </a:lnTo>
                  <a:lnTo>
                    <a:pt x="553" y="20341"/>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2" name="SMARTInkShape-82"/>
            <p:cNvSpPr/>
            <p:nvPr>
              <p:custDataLst>
                <p:tags r:id="rId11"/>
              </p:custDataLst>
            </p:nvPr>
          </p:nvSpPr>
          <p:spPr>
            <a:xfrm>
              <a:off x="4652367" y="4848820"/>
              <a:ext cx="17861" cy="17861"/>
            </a:xfrm>
            <a:custGeom>
              <a:avLst/>
              <a:gdLst/>
              <a:ahLst/>
              <a:cxnLst/>
              <a:rect l="0" t="0" r="0" b="0"/>
              <a:pathLst>
                <a:path w="17861" h="17861">
                  <a:moveTo>
                    <a:pt x="17860" y="0"/>
                  </a:moveTo>
                  <a:lnTo>
                    <a:pt x="9298" y="8562"/>
                  </a:lnTo>
                  <a:lnTo>
                    <a:pt x="112" y="8927"/>
                  </a:lnTo>
                  <a:lnTo>
                    <a:pt x="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3" name="SMARTInkShape-83"/>
            <p:cNvSpPr/>
            <p:nvPr>
              <p:custDataLst>
                <p:tags r:id="rId12"/>
              </p:custDataLst>
            </p:nvPr>
          </p:nvSpPr>
          <p:spPr>
            <a:xfrm>
              <a:off x="4277320" y="4884539"/>
              <a:ext cx="17861" cy="26790"/>
            </a:xfrm>
            <a:custGeom>
              <a:avLst/>
              <a:gdLst/>
              <a:ahLst/>
              <a:cxnLst/>
              <a:rect l="0" t="0" r="0" b="0"/>
              <a:pathLst>
                <a:path w="17861" h="26790">
                  <a:moveTo>
                    <a:pt x="17860" y="0"/>
                  </a:moveTo>
                  <a:lnTo>
                    <a:pt x="13119" y="4740"/>
                  </a:lnTo>
                  <a:lnTo>
                    <a:pt x="10792" y="9713"/>
                  </a:lnTo>
                  <a:lnTo>
                    <a:pt x="10171" y="12429"/>
                  </a:lnTo>
                  <a:lnTo>
                    <a:pt x="8765" y="14240"/>
                  </a:lnTo>
                  <a:lnTo>
                    <a:pt x="4557" y="16249"/>
                  </a:lnTo>
                  <a:lnTo>
                    <a:pt x="3038" y="17779"/>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557" name="SMARTInkShape-Group14"/>
          <p:cNvGrpSpPr/>
          <p:nvPr/>
        </p:nvGrpSpPr>
        <p:grpSpPr>
          <a:xfrm>
            <a:off x="3911203" y="4456824"/>
            <a:ext cx="267892" cy="511917"/>
            <a:chOff x="3911203" y="4456824"/>
            <a:chExt cx="267892" cy="511917"/>
          </a:xfrm>
        </p:grpSpPr>
        <p:sp>
          <p:nvSpPr>
            <p:cNvPr id="21555" name="SMARTInkShape-84"/>
            <p:cNvSpPr/>
            <p:nvPr>
              <p:custDataLst>
                <p:tags r:id="rId1"/>
              </p:custDataLst>
            </p:nvPr>
          </p:nvSpPr>
          <p:spPr>
            <a:xfrm>
              <a:off x="3911203" y="4456824"/>
              <a:ext cx="239852" cy="511917"/>
            </a:xfrm>
            <a:custGeom>
              <a:avLst/>
              <a:gdLst/>
              <a:ahLst/>
              <a:cxnLst/>
              <a:rect l="0" t="0" r="0" b="0"/>
              <a:pathLst>
                <a:path w="239852" h="511917">
                  <a:moveTo>
                    <a:pt x="0" y="463434"/>
                  </a:moveTo>
                  <a:lnTo>
                    <a:pt x="0" y="472331"/>
                  </a:lnTo>
                  <a:lnTo>
                    <a:pt x="992" y="441318"/>
                  </a:lnTo>
                  <a:lnTo>
                    <a:pt x="11024" y="398205"/>
                  </a:lnTo>
                  <a:lnTo>
                    <a:pt x="16509" y="359929"/>
                  </a:lnTo>
                  <a:lnTo>
                    <a:pt x="24722" y="320288"/>
                  </a:lnTo>
                  <a:lnTo>
                    <a:pt x="33012" y="286855"/>
                  </a:lnTo>
                  <a:lnTo>
                    <a:pt x="42056" y="242647"/>
                  </a:lnTo>
                  <a:lnTo>
                    <a:pt x="48877" y="200218"/>
                  </a:lnTo>
                  <a:lnTo>
                    <a:pt x="56926" y="165399"/>
                  </a:lnTo>
                  <a:lnTo>
                    <a:pt x="69527" y="125207"/>
                  </a:lnTo>
                  <a:lnTo>
                    <a:pt x="87449" y="88604"/>
                  </a:lnTo>
                  <a:lnTo>
                    <a:pt x="105921" y="48912"/>
                  </a:lnTo>
                  <a:lnTo>
                    <a:pt x="134407" y="9448"/>
                  </a:lnTo>
                  <a:lnTo>
                    <a:pt x="141757" y="3694"/>
                  </a:lnTo>
                  <a:lnTo>
                    <a:pt x="151474" y="454"/>
                  </a:lnTo>
                  <a:lnTo>
                    <a:pt x="154561" y="0"/>
                  </a:lnTo>
                  <a:lnTo>
                    <a:pt x="163282" y="4786"/>
                  </a:lnTo>
                  <a:lnTo>
                    <a:pt x="171789" y="12536"/>
                  </a:lnTo>
                  <a:lnTo>
                    <a:pt x="177570" y="24461"/>
                  </a:lnTo>
                  <a:lnTo>
                    <a:pt x="190757" y="62587"/>
                  </a:lnTo>
                  <a:lnTo>
                    <a:pt x="196320" y="105633"/>
                  </a:lnTo>
                  <a:lnTo>
                    <a:pt x="202257" y="145532"/>
                  </a:lnTo>
                  <a:lnTo>
                    <a:pt x="204457" y="183922"/>
                  </a:lnTo>
                  <a:lnTo>
                    <a:pt x="206101" y="225283"/>
                  </a:lnTo>
                  <a:lnTo>
                    <a:pt x="211439" y="264107"/>
                  </a:lnTo>
                  <a:lnTo>
                    <a:pt x="213461" y="305596"/>
                  </a:lnTo>
                  <a:lnTo>
                    <a:pt x="215053" y="343466"/>
                  </a:lnTo>
                  <a:lnTo>
                    <a:pt x="220375" y="378830"/>
                  </a:lnTo>
                  <a:lnTo>
                    <a:pt x="222676" y="417948"/>
                  </a:lnTo>
                  <a:lnTo>
                    <a:pt x="229305" y="462332"/>
                  </a:lnTo>
                  <a:lnTo>
                    <a:pt x="233090" y="504651"/>
                  </a:lnTo>
                  <a:lnTo>
                    <a:pt x="236879" y="510857"/>
                  </a:lnTo>
                  <a:lnTo>
                    <a:pt x="238287" y="511916"/>
                  </a:lnTo>
                  <a:lnTo>
                    <a:pt x="239225" y="511630"/>
                  </a:lnTo>
                  <a:lnTo>
                    <a:pt x="239851" y="510448"/>
                  </a:lnTo>
                  <a:lnTo>
                    <a:pt x="239275" y="509660"/>
                  </a:lnTo>
                  <a:lnTo>
                    <a:pt x="235991" y="508783"/>
                  </a:lnTo>
                  <a:lnTo>
                    <a:pt x="234718" y="506565"/>
                  </a:lnTo>
                  <a:lnTo>
                    <a:pt x="232507" y="492767"/>
                  </a:lnTo>
                  <a:lnTo>
                    <a:pt x="223242" y="481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56" name="SMARTInkShape-85"/>
            <p:cNvSpPr/>
            <p:nvPr>
              <p:custDataLst>
                <p:tags r:id="rId2"/>
              </p:custDataLst>
            </p:nvPr>
          </p:nvSpPr>
          <p:spPr>
            <a:xfrm>
              <a:off x="3973711" y="4750594"/>
              <a:ext cx="205384" cy="17860"/>
            </a:xfrm>
            <a:custGeom>
              <a:avLst/>
              <a:gdLst/>
              <a:ahLst/>
              <a:cxnLst/>
              <a:rect l="0" t="0" r="0" b="0"/>
              <a:pathLst>
                <a:path w="205384" h="17860">
                  <a:moveTo>
                    <a:pt x="0" y="17859"/>
                  </a:moveTo>
                  <a:lnTo>
                    <a:pt x="29811" y="17859"/>
                  </a:lnTo>
                  <a:lnTo>
                    <a:pt x="71672" y="9481"/>
                  </a:lnTo>
                  <a:lnTo>
                    <a:pt x="113927" y="8951"/>
                  </a:lnTo>
                  <a:lnTo>
                    <a:pt x="154199" y="8931"/>
                  </a:lnTo>
                  <a:lnTo>
                    <a:pt x="192903" y="8929"/>
                  </a:lnTo>
                  <a:lnTo>
                    <a:pt x="197521" y="6284"/>
                  </a:lnTo>
                  <a:lnTo>
                    <a:pt x="20538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Powers</a:t>
            </a:r>
          </a:p>
        </p:txBody>
      </p:sp>
      <p:sp>
        <p:nvSpPr>
          <p:cNvPr id="12291" name="Rectangle 3"/>
          <p:cNvSpPr>
            <a:spLocks noGrp="1" noChangeArrowheads="1"/>
          </p:cNvSpPr>
          <p:nvPr>
            <p:ph type="body" idx="1"/>
          </p:nvPr>
        </p:nvSpPr>
        <p:spPr/>
        <p:txBody>
          <a:bodyPr/>
          <a:lstStyle/>
          <a:p>
            <a:pPr>
              <a:buFontTx/>
              <a:buChar char="-"/>
            </a:pPr>
            <a:r>
              <a:rPr lang="en-US"/>
              <a:t>Delegated Powers (enumerated powers) – powers given to Fed gov’t by Constitution</a:t>
            </a:r>
          </a:p>
          <a:p>
            <a:pPr>
              <a:buFontTx/>
              <a:buChar char="-"/>
            </a:pPr>
            <a:r>
              <a:rPr lang="en-US"/>
              <a:t>Reserved Powers – state power alone</a:t>
            </a:r>
          </a:p>
          <a:p>
            <a:pPr>
              <a:buFontTx/>
              <a:buChar char="-"/>
            </a:pPr>
            <a:r>
              <a:rPr lang="en-US"/>
              <a:t>Concurrent Powers – shared</a:t>
            </a:r>
          </a:p>
          <a:p>
            <a:pPr>
              <a:buFontTx/>
              <a:buChar char="-"/>
            </a:pPr>
            <a:r>
              <a:rPr lang="en-US"/>
              <a:t>Prohibited Powers – denied from both</a:t>
            </a:r>
          </a:p>
          <a:p>
            <a:pPr lvl="1">
              <a:buFontTx/>
              <a:buChar char="-"/>
            </a:pPr>
            <a:r>
              <a:rPr lang="en-US"/>
              <a:t>Ex. Neither gov’t can tax exports</a:t>
            </a:r>
          </a:p>
          <a:p>
            <a:pPr>
              <a:buFontTx/>
              <a:buChar char="-"/>
            </a:pPr>
            <a:endParaRPr lang="en-US"/>
          </a:p>
          <a:p>
            <a:pPr lvl="1">
              <a:buFontTx/>
              <a:buChar char="-"/>
            </a:pPr>
            <a:endParaRPr lang="en-US"/>
          </a:p>
        </p:txBody>
      </p:sp>
      <p:grpSp>
        <p:nvGrpSpPr>
          <p:cNvPr id="28" name="SMARTInkShape-Group9"/>
          <p:cNvGrpSpPr/>
          <p:nvPr/>
        </p:nvGrpSpPr>
        <p:grpSpPr>
          <a:xfrm>
            <a:off x="214313" y="2071688"/>
            <a:ext cx="724402" cy="597789"/>
            <a:chOff x="214313" y="2071688"/>
            <a:chExt cx="724402" cy="597789"/>
          </a:xfrm>
        </p:grpSpPr>
        <p:sp>
          <p:nvSpPr>
            <p:cNvPr id="19" name="SMARTInkShape-47"/>
            <p:cNvSpPr/>
            <p:nvPr>
              <p:custDataLst>
                <p:tags r:id="rId7"/>
              </p:custDataLst>
            </p:nvPr>
          </p:nvSpPr>
          <p:spPr>
            <a:xfrm>
              <a:off x="706808" y="2437805"/>
              <a:ext cx="87935" cy="105870"/>
            </a:xfrm>
            <a:custGeom>
              <a:avLst/>
              <a:gdLst/>
              <a:ahLst/>
              <a:cxnLst/>
              <a:rect l="0" t="0" r="0" b="0"/>
              <a:pathLst>
                <a:path w="87935" h="105870">
                  <a:moveTo>
                    <a:pt x="52215" y="0"/>
                  </a:moveTo>
                  <a:lnTo>
                    <a:pt x="35706" y="0"/>
                  </a:lnTo>
                  <a:lnTo>
                    <a:pt x="18141" y="16250"/>
                  </a:lnTo>
                  <a:lnTo>
                    <a:pt x="10685" y="30807"/>
                  </a:lnTo>
                  <a:lnTo>
                    <a:pt x="7499" y="41098"/>
                  </a:lnTo>
                  <a:lnTo>
                    <a:pt x="1704" y="50431"/>
                  </a:lnTo>
                  <a:lnTo>
                    <a:pt x="0" y="56479"/>
                  </a:lnTo>
                  <a:lnTo>
                    <a:pt x="538" y="59481"/>
                  </a:lnTo>
                  <a:lnTo>
                    <a:pt x="5885" y="71427"/>
                  </a:lnTo>
                  <a:lnTo>
                    <a:pt x="8338" y="86319"/>
                  </a:lnTo>
                  <a:lnTo>
                    <a:pt x="15226" y="96462"/>
                  </a:lnTo>
                  <a:lnTo>
                    <a:pt x="18578" y="97442"/>
                  </a:lnTo>
                  <a:lnTo>
                    <a:pt x="20861" y="97704"/>
                  </a:lnTo>
                  <a:lnTo>
                    <a:pt x="26043" y="100640"/>
                  </a:lnTo>
                  <a:lnTo>
                    <a:pt x="31654" y="104260"/>
                  </a:lnTo>
                  <a:lnTo>
                    <a:pt x="37454" y="105869"/>
                  </a:lnTo>
                  <a:lnTo>
                    <a:pt x="40390" y="105306"/>
                  </a:lnTo>
                  <a:lnTo>
                    <a:pt x="52232" y="99919"/>
                  </a:lnTo>
                  <a:lnTo>
                    <a:pt x="63796" y="96082"/>
                  </a:lnTo>
                  <a:lnTo>
                    <a:pt x="76000" y="90637"/>
                  </a:lnTo>
                  <a:lnTo>
                    <a:pt x="87934"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48"/>
            <p:cNvSpPr/>
            <p:nvPr>
              <p:custDataLst>
                <p:tags r:id="rId8"/>
              </p:custDataLst>
            </p:nvPr>
          </p:nvSpPr>
          <p:spPr>
            <a:xfrm>
              <a:off x="821686" y="2152597"/>
              <a:ext cx="117029" cy="347292"/>
            </a:xfrm>
            <a:custGeom>
              <a:avLst/>
              <a:gdLst/>
              <a:ahLst/>
              <a:cxnLst/>
              <a:rect l="0" t="0" r="0" b="0"/>
              <a:pathLst>
                <a:path w="117029" h="347292">
                  <a:moveTo>
                    <a:pt x="80212" y="70895"/>
                  </a:moveTo>
                  <a:lnTo>
                    <a:pt x="80212" y="66155"/>
                  </a:lnTo>
                  <a:lnTo>
                    <a:pt x="77567" y="61182"/>
                  </a:lnTo>
                  <a:lnTo>
                    <a:pt x="74076" y="55664"/>
                  </a:lnTo>
                  <a:lnTo>
                    <a:pt x="72524" y="49904"/>
                  </a:lnTo>
                  <a:lnTo>
                    <a:pt x="71118" y="47972"/>
                  </a:lnTo>
                  <a:lnTo>
                    <a:pt x="69188" y="46683"/>
                  </a:lnTo>
                  <a:lnTo>
                    <a:pt x="64399" y="44259"/>
                  </a:lnTo>
                  <a:lnTo>
                    <a:pt x="56124" y="38309"/>
                  </a:lnTo>
                  <a:lnTo>
                    <a:pt x="47389" y="36104"/>
                  </a:lnTo>
                  <a:lnTo>
                    <a:pt x="32577" y="35299"/>
                  </a:lnTo>
                  <a:lnTo>
                    <a:pt x="26629" y="37877"/>
                  </a:lnTo>
                  <a:lnTo>
                    <a:pt x="20679" y="41337"/>
                  </a:lnTo>
                  <a:lnTo>
                    <a:pt x="11751" y="44278"/>
                  </a:lnTo>
                  <a:lnTo>
                    <a:pt x="5798" y="48482"/>
                  </a:lnTo>
                  <a:lnTo>
                    <a:pt x="2491" y="53657"/>
                  </a:lnTo>
                  <a:lnTo>
                    <a:pt x="368" y="65065"/>
                  </a:lnTo>
                  <a:lnTo>
                    <a:pt x="0" y="73908"/>
                  </a:lnTo>
                  <a:lnTo>
                    <a:pt x="4632" y="87553"/>
                  </a:lnTo>
                  <a:lnTo>
                    <a:pt x="29658" y="126100"/>
                  </a:lnTo>
                  <a:lnTo>
                    <a:pt x="59544" y="164430"/>
                  </a:lnTo>
                  <a:lnTo>
                    <a:pt x="85266" y="207013"/>
                  </a:lnTo>
                  <a:lnTo>
                    <a:pt x="100930" y="242217"/>
                  </a:lnTo>
                  <a:lnTo>
                    <a:pt x="105202" y="267840"/>
                  </a:lnTo>
                  <a:lnTo>
                    <a:pt x="99155" y="303800"/>
                  </a:lnTo>
                  <a:lnTo>
                    <a:pt x="93652" y="319049"/>
                  </a:lnTo>
                  <a:lnTo>
                    <a:pt x="85855" y="327699"/>
                  </a:lnTo>
                  <a:lnTo>
                    <a:pt x="76767" y="333858"/>
                  </a:lnTo>
                  <a:lnTo>
                    <a:pt x="62848" y="340458"/>
                  </a:lnTo>
                  <a:lnTo>
                    <a:pt x="59707" y="342877"/>
                  </a:lnTo>
                  <a:lnTo>
                    <a:pt x="50924" y="345565"/>
                  </a:lnTo>
                  <a:lnTo>
                    <a:pt x="33858" y="347291"/>
                  </a:lnTo>
                  <a:lnTo>
                    <a:pt x="27199" y="344881"/>
                  </a:lnTo>
                  <a:lnTo>
                    <a:pt x="24034" y="342849"/>
                  </a:lnTo>
                  <a:lnTo>
                    <a:pt x="21924" y="340503"/>
                  </a:lnTo>
                  <a:lnTo>
                    <a:pt x="19580" y="335249"/>
                  </a:lnTo>
                  <a:lnTo>
                    <a:pt x="17753" y="290963"/>
                  </a:lnTo>
                  <a:lnTo>
                    <a:pt x="30138" y="247969"/>
                  </a:lnTo>
                  <a:lnTo>
                    <a:pt x="47209" y="204640"/>
                  </a:lnTo>
                  <a:lnTo>
                    <a:pt x="68480" y="160166"/>
                  </a:lnTo>
                  <a:lnTo>
                    <a:pt x="90770" y="120281"/>
                  </a:lnTo>
                  <a:lnTo>
                    <a:pt x="109470" y="76627"/>
                  </a:lnTo>
                  <a:lnTo>
                    <a:pt x="117028" y="56576"/>
                  </a:lnTo>
                  <a:lnTo>
                    <a:pt x="116272" y="25892"/>
                  </a:lnTo>
                  <a:lnTo>
                    <a:pt x="113437" y="18482"/>
                  </a:lnTo>
                  <a:lnTo>
                    <a:pt x="103532" y="5641"/>
                  </a:lnTo>
                  <a:lnTo>
                    <a:pt x="95207" y="2206"/>
                  </a:lnTo>
                  <a:lnTo>
                    <a:pt x="83174" y="0"/>
                  </a:lnTo>
                  <a:lnTo>
                    <a:pt x="62353" y="83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49"/>
            <p:cNvSpPr/>
            <p:nvPr>
              <p:custDataLst>
                <p:tags r:id="rId9"/>
              </p:custDataLst>
            </p:nvPr>
          </p:nvSpPr>
          <p:spPr>
            <a:xfrm>
              <a:off x="593241" y="2482490"/>
              <a:ext cx="67557" cy="124857"/>
            </a:xfrm>
            <a:custGeom>
              <a:avLst/>
              <a:gdLst/>
              <a:ahLst/>
              <a:cxnLst/>
              <a:rect l="0" t="0" r="0" b="0"/>
              <a:pathLst>
                <a:path w="67557" h="124857">
                  <a:moveTo>
                    <a:pt x="22907" y="98190"/>
                  </a:moveTo>
                  <a:lnTo>
                    <a:pt x="30596" y="98190"/>
                  </a:lnTo>
                  <a:lnTo>
                    <a:pt x="31010" y="97198"/>
                  </a:lnTo>
                  <a:lnTo>
                    <a:pt x="31728" y="90501"/>
                  </a:lnTo>
                  <a:lnTo>
                    <a:pt x="34434" y="89812"/>
                  </a:lnTo>
                  <a:lnTo>
                    <a:pt x="36545" y="89628"/>
                  </a:lnTo>
                  <a:lnTo>
                    <a:pt x="37952" y="88513"/>
                  </a:lnTo>
                  <a:lnTo>
                    <a:pt x="39516" y="84628"/>
                  </a:lnTo>
                  <a:lnTo>
                    <a:pt x="40396" y="76863"/>
                  </a:lnTo>
                  <a:lnTo>
                    <a:pt x="41512" y="75043"/>
                  </a:lnTo>
                  <a:lnTo>
                    <a:pt x="43248" y="73828"/>
                  </a:lnTo>
                  <a:lnTo>
                    <a:pt x="45397" y="73019"/>
                  </a:lnTo>
                  <a:lnTo>
                    <a:pt x="46830" y="71487"/>
                  </a:lnTo>
                  <a:lnTo>
                    <a:pt x="48423" y="67140"/>
                  </a:lnTo>
                  <a:lnTo>
                    <a:pt x="49687" y="24133"/>
                  </a:lnTo>
                  <a:lnTo>
                    <a:pt x="49696" y="4684"/>
                  </a:lnTo>
                  <a:lnTo>
                    <a:pt x="48704" y="3111"/>
                  </a:lnTo>
                  <a:lnTo>
                    <a:pt x="47051" y="2061"/>
                  </a:lnTo>
                  <a:lnTo>
                    <a:pt x="42008" y="378"/>
                  </a:lnTo>
                  <a:lnTo>
                    <a:pt x="33187" y="0"/>
                  </a:lnTo>
                  <a:lnTo>
                    <a:pt x="27497" y="4714"/>
                  </a:lnTo>
                  <a:lnTo>
                    <a:pt x="24947" y="9682"/>
                  </a:lnTo>
                  <a:lnTo>
                    <a:pt x="24267" y="12395"/>
                  </a:lnTo>
                  <a:lnTo>
                    <a:pt x="18570" y="20955"/>
                  </a:lnTo>
                  <a:lnTo>
                    <a:pt x="10598" y="29775"/>
                  </a:lnTo>
                  <a:lnTo>
                    <a:pt x="7515" y="38348"/>
                  </a:lnTo>
                  <a:lnTo>
                    <a:pt x="2619" y="64567"/>
                  </a:lnTo>
                  <a:lnTo>
                    <a:pt x="452" y="69821"/>
                  </a:lnTo>
                  <a:lnTo>
                    <a:pt x="0" y="74316"/>
                  </a:lnTo>
                  <a:lnTo>
                    <a:pt x="5870" y="104064"/>
                  </a:lnTo>
                  <a:lnTo>
                    <a:pt x="9713" y="110061"/>
                  </a:lnTo>
                  <a:lnTo>
                    <a:pt x="14728" y="113388"/>
                  </a:lnTo>
                  <a:lnTo>
                    <a:pt x="17455" y="114275"/>
                  </a:lnTo>
                  <a:lnTo>
                    <a:pt x="19272" y="115858"/>
                  </a:lnTo>
                  <a:lnTo>
                    <a:pt x="21292" y="120264"/>
                  </a:lnTo>
                  <a:lnTo>
                    <a:pt x="22822" y="121835"/>
                  </a:lnTo>
                  <a:lnTo>
                    <a:pt x="27169" y="123582"/>
                  </a:lnTo>
                  <a:lnTo>
                    <a:pt x="43856" y="124856"/>
                  </a:lnTo>
                  <a:lnTo>
                    <a:pt x="49747" y="122278"/>
                  </a:lnTo>
                  <a:lnTo>
                    <a:pt x="67556" y="1071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50"/>
            <p:cNvSpPr/>
            <p:nvPr>
              <p:custDataLst>
                <p:tags r:id="rId10"/>
              </p:custDataLst>
            </p:nvPr>
          </p:nvSpPr>
          <p:spPr>
            <a:xfrm>
              <a:off x="437555" y="2437805"/>
              <a:ext cx="115929" cy="231672"/>
            </a:xfrm>
            <a:custGeom>
              <a:avLst/>
              <a:gdLst/>
              <a:ahLst/>
              <a:cxnLst/>
              <a:rect l="0" t="0" r="0" b="0"/>
              <a:pathLst>
                <a:path w="115929" h="231672">
                  <a:moveTo>
                    <a:pt x="89297" y="0"/>
                  </a:moveTo>
                  <a:lnTo>
                    <a:pt x="68047" y="0"/>
                  </a:lnTo>
                  <a:lnTo>
                    <a:pt x="62324" y="2645"/>
                  </a:lnTo>
                  <a:lnTo>
                    <a:pt x="56473" y="6137"/>
                  </a:lnTo>
                  <a:lnTo>
                    <a:pt x="47600" y="9094"/>
                  </a:lnTo>
                  <a:lnTo>
                    <a:pt x="23811" y="29888"/>
                  </a:lnTo>
                  <a:lnTo>
                    <a:pt x="20504" y="35773"/>
                  </a:lnTo>
                  <a:lnTo>
                    <a:pt x="18043" y="41696"/>
                  </a:lnTo>
                  <a:lnTo>
                    <a:pt x="12071" y="50609"/>
                  </a:lnTo>
                  <a:lnTo>
                    <a:pt x="9343" y="60744"/>
                  </a:lnTo>
                  <a:lnTo>
                    <a:pt x="13792" y="66725"/>
                  </a:lnTo>
                  <a:lnTo>
                    <a:pt x="29931" y="83452"/>
                  </a:lnTo>
                  <a:lnTo>
                    <a:pt x="35792" y="86699"/>
                  </a:lnTo>
                  <a:lnTo>
                    <a:pt x="52380" y="93524"/>
                  </a:lnTo>
                  <a:lnTo>
                    <a:pt x="94350" y="122060"/>
                  </a:lnTo>
                  <a:lnTo>
                    <a:pt x="110014" y="136924"/>
                  </a:lnTo>
                  <a:lnTo>
                    <a:pt x="113387" y="142876"/>
                  </a:lnTo>
                  <a:lnTo>
                    <a:pt x="115553" y="154781"/>
                  </a:lnTo>
                  <a:lnTo>
                    <a:pt x="115928" y="163711"/>
                  </a:lnTo>
                  <a:lnTo>
                    <a:pt x="110724" y="172310"/>
                  </a:lnTo>
                  <a:lnTo>
                    <a:pt x="101796" y="181754"/>
                  </a:lnTo>
                  <a:lnTo>
                    <a:pt x="68251" y="207305"/>
                  </a:lnTo>
                  <a:lnTo>
                    <a:pt x="23971" y="228369"/>
                  </a:lnTo>
                  <a:lnTo>
                    <a:pt x="9549" y="231420"/>
                  </a:lnTo>
                  <a:lnTo>
                    <a:pt x="6366" y="231671"/>
                  </a:lnTo>
                  <a:lnTo>
                    <a:pt x="4244" y="230845"/>
                  </a:lnTo>
                  <a:lnTo>
                    <a:pt x="2829" y="229303"/>
                  </a:lnTo>
                  <a:lnTo>
                    <a:pt x="1257" y="224944"/>
                  </a:lnTo>
                  <a:lnTo>
                    <a:pt x="0"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51"/>
            <p:cNvSpPr/>
            <p:nvPr>
              <p:custDataLst>
                <p:tags r:id="rId11"/>
              </p:custDataLst>
            </p:nvPr>
          </p:nvSpPr>
          <p:spPr>
            <a:xfrm>
              <a:off x="446484" y="2277070"/>
              <a:ext cx="196455" cy="125017"/>
            </a:xfrm>
            <a:custGeom>
              <a:avLst/>
              <a:gdLst/>
              <a:ahLst/>
              <a:cxnLst/>
              <a:rect l="0" t="0" r="0" b="0"/>
              <a:pathLst>
                <a:path w="196455" h="125017">
                  <a:moveTo>
                    <a:pt x="0" y="125016"/>
                  </a:moveTo>
                  <a:lnTo>
                    <a:pt x="12429" y="125016"/>
                  </a:lnTo>
                  <a:lnTo>
                    <a:pt x="56752" y="111714"/>
                  </a:lnTo>
                  <a:lnTo>
                    <a:pt x="95006" y="87439"/>
                  </a:lnTo>
                  <a:lnTo>
                    <a:pt x="138636" y="56131"/>
                  </a:lnTo>
                  <a:lnTo>
                    <a:pt x="182602" y="13240"/>
                  </a:lnTo>
                  <a:lnTo>
                    <a:pt x="19645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52"/>
            <p:cNvSpPr/>
            <p:nvPr>
              <p:custDataLst>
                <p:tags r:id="rId12"/>
              </p:custDataLst>
            </p:nvPr>
          </p:nvSpPr>
          <p:spPr>
            <a:xfrm>
              <a:off x="383977" y="2072091"/>
              <a:ext cx="178594" cy="44246"/>
            </a:xfrm>
            <a:custGeom>
              <a:avLst/>
              <a:gdLst/>
              <a:ahLst/>
              <a:cxnLst/>
              <a:rect l="0" t="0" r="0" b="0"/>
              <a:pathLst>
                <a:path w="178594" h="44246">
                  <a:moveTo>
                    <a:pt x="0" y="44245"/>
                  </a:moveTo>
                  <a:lnTo>
                    <a:pt x="4740" y="44245"/>
                  </a:lnTo>
                  <a:lnTo>
                    <a:pt x="9713" y="41599"/>
                  </a:lnTo>
                  <a:lnTo>
                    <a:pt x="12428" y="39504"/>
                  </a:lnTo>
                  <a:lnTo>
                    <a:pt x="20737" y="37177"/>
                  </a:lnTo>
                  <a:lnTo>
                    <a:pt x="30052" y="35151"/>
                  </a:lnTo>
                  <a:lnTo>
                    <a:pt x="63631" y="21149"/>
                  </a:lnTo>
                  <a:lnTo>
                    <a:pt x="107047" y="10604"/>
                  </a:lnTo>
                  <a:lnTo>
                    <a:pt x="118022" y="8458"/>
                  </a:lnTo>
                  <a:lnTo>
                    <a:pt x="130770" y="2663"/>
                  </a:lnTo>
                  <a:lnTo>
                    <a:pt x="153383" y="0"/>
                  </a:lnTo>
                  <a:lnTo>
                    <a:pt x="160113" y="2422"/>
                  </a:lnTo>
                  <a:lnTo>
                    <a:pt x="178593" y="17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53"/>
            <p:cNvSpPr/>
            <p:nvPr>
              <p:custDataLst>
                <p:tags r:id="rId13"/>
              </p:custDataLst>
            </p:nvPr>
          </p:nvSpPr>
          <p:spPr>
            <a:xfrm>
              <a:off x="446484" y="2071688"/>
              <a:ext cx="53580" cy="290531"/>
            </a:xfrm>
            <a:custGeom>
              <a:avLst/>
              <a:gdLst/>
              <a:ahLst/>
              <a:cxnLst/>
              <a:rect l="0" t="0" r="0" b="0"/>
              <a:pathLst>
                <a:path w="53580" h="290531">
                  <a:moveTo>
                    <a:pt x="0" y="0"/>
                  </a:moveTo>
                  <a:lnTo>
                    <a:pt x="7068" y="40630"/>
                  </a:lnTo>
                  <a:lnTo>
                    <a:pt x="14822" y="81014"/>
                  </a:lnTo>
                  <a:lnTo>
                    <a:pt x="22200" y="125100"/>
                  </a:lnTo>
                  <a:lnTo>
                    <a:pt x="28831" y="169675"/>
                  </a:lnTo>
                  <a:lnTo>
                    <a:pt x="42182" y="213529"/>
                  </a:lnTo>
                  <a:lnTo>
                    <a:pt x="51500" y="254384"/>
                  </a:lnTo>
                  <a:lnTo>
                    <a:pt x="53571" y="290530"/>
                  </a:lnTo>
                  <a:lnTo>
                    <a:pt x="53579"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54"/>
            <p:cNvSpPr/>
            <p:nvPr>
              <p:custDataLst>
                <p:tags r:id="rId14"/>
              </p:custDataLst>
            </p:nvPr>
          </p:nvSpPr>
          <p:spPr>
            <a:xfrm>
              <a:off x="214313" y="2109330"/>
              <a:ext cx="160734" cy="382054"/>
            </a:xfrm>
            <a:custGeom>
              <a:avLst/>
              <a:gdLst/>
              <a:ahLst/>
              <a:cxnLst/>
              <a:rect l="0" t="0" r="0" b="0"/>
              <a:pathLst>
                <a:path w="160734" h="382054">
                  <a:moveTo>
                    <a:pt x="0" y="212389"/>
                  </a:moveTo>
                  <a:lnTo>
                    <a:pt x="992" y="243434"/>
                  </a:lnTo>
                  <a:lnTo>
                    <a:pt x="9094" y="285115"/>
                  </a:lnTo>
                  <a:lnTo>
                    <a:pt x="16509" y="323904"/>
                  </a:lnTo>
                  <a:lnTo>
                    <a:pt x="26874" y="359948"/>
                  </a:lnTo>
                  <a:lnTo>
                    <a:pt x="33677" y="372873"/>
                  </a:lnTo>
                  <a:lnTo>
                    <a:pt x="35599" y="381516"/>
                  </a:lnTo>
                  <a:lnTo>
                    <a:pt x="35715" y="343879"/>
                  </a:lnTo>
                  <a:lnTo>
                    <a:pt x="35718" y="301362"/>
                  </a:lnTo>
                  <a:lnTo>
                    <a:pt x="35718" y="261163"/>
                  </a:lnTo>
                  <a:lnTo>
                    <a:pt x="30978" y="226730"/>
                  </a:lnTo>
                  <a:lnTo>
                    <a:pt x="28030" y="191393"/>
                  </a:lnTo>
                  <a:lnTo>
                    <a:pt x="27156" y="155787"/>
                  </a:lnTo>
                  <a:lnTo>
                    <a:pt x="26898" y="120101"/>
                  </a:lnTo>
                  <a:lnTo>
                    <a:pt x="32947" y="80609"/>
                  </a:lnTo>
                  <a:lnTo>
                    <a:pt x="36467" y="40200"/>
                  </a:lnTo>
                  <a:lnTo>
                    <a:pt x="44791" y="11198"/>
                  </a:lnTo>
                  <a:lnTo>
                    <a:pt x="52225" y="0"/>
                  </a:lnTo>
                  <a:lnTo>
                    <a:pt x="53668" y="351"/>
                  </a:lnTo>
                  <a:lnTo>
                    <a:pt x="57917" y="3387"/>
                  </a:lnTo>
                  <a:lnTo>
                    <a:pt x="60467" y="8043"/>
                  </a:lnTo>
                  <a:lnTo>
                    <a:pt x="77659" y="47082"/>
                  </a:lnTo>
                  <a:lnTo>
                    <a:pt x="92308" y="87947"/>
                  </a:lnTo>
                  <a:lnTo>
                    <a:pt x="104186" y="129342"/>
                  </a:lnTo>
                  <a:lnTo>
                    <a:pt x="116087" y="169857"/>
                  </a:lnTo>
                  <a:lnTo>
                    <a:pt x="125016" y="204086"/>
                  </a:lnTo>
                  <a:lnTo>
                    <a:pt x="132181" y="246467"/>
                  </a:lnTo>
                  <a:lnTo>
                    <a:pt x="140725" y="283502"/>
                  </a:lnTo>
                  <a:lnTo>
                    <a:pt x="154890" y="323692"/>
                  </a:lnTo>
                  <a:lnTo>
                    <a:pt x="159579" y="348954"/>
                  </a:lnTo>
                  <a:lnTo>
                    <a:pt x="160733" y="381993"/>
                  </a:lnTo>
                  <a:lnTo>
                    <a:pt x="151804" y="3820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55"/>
            <p:cNvSpPr/>
            <p:nvPr>
              <p:custDataLst>
                <p:tags r:id="rId15"/>
              </p:custDataLst>
            </p:nvPr>
          </p:nvSpPr>
          <p:spPr>
            <a:xfrm>
              <a:off x="223242" y="2303859"/>
              <a:ext cx="133947" cy="62509"/>
            </a:xfrm>
            <a:custGeom>
              <a:avLst/>
              <a:gdLst/>
              <a:ahLst/>
              <a:cxnLst/>
              <a:rect l="0" t="0" r="0" b="0"/>
              <a:pathLst>
                <a:path w="133947" h="62509">
                  <a:moveTo>
                    <a:pt x="0" y="62508"/>
                  </a:moveTo>
                  <a:lnTo>
                    <a:pt x="7689" y="62508"/>
                  </a:lnTo>
                  <a:lnTo>
                    <a:pt x="48638" y="46695"/>
                  </a:lnTo>
                  <a:lnTo>
                    <a:pt x="89570" y="29684"/>
                  </a:lnTo>
                  <a:lnTo>
                    <a:pt x="112202" y="19613"/>
                  </a:lnTo>
                  <a:lnTo>
                    <a:pt x="13394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293" name="SMARTInkShape-Group10"/>
          <p:cNvGrpSpPr/>
          <p:nvPr/>
        </p:nvGrpSpPr>
        <p:grpSpPr>
          <a:xfrm>
            <a:off x="7859892" y="2679107"/>
            <a:ext cx="962640" cy="544111"/>
            <a:chOff x="7859892" y="2679107"/>
            <a:chExt cx="962640" cy="544111"/>
          </a:xfrm>
        </p:grpSpPr>
        <p:sp>
          <p:nvSpPr>
            <p:cNvPr id="29" name="SMARTInkShape-56"/>
            <p:cNvSpPr/>
            <p:nvPr>
              <p:custDataLst>
                <p:tags r:id="rId1"/>
              </p:custDataLst>
            </p:nvPr>
          </p:nvSpPr>
          <p:spPr>
            <a:xfrm>
              <a:off x="8438555" y="3018834"/>
              <a:ext cx="383977" cy="17261"/>
            </a:xfrm>
            <a:custGeom>
              <a:avLst/>
              <a:gdLst/>
              <a:ahLst/>
              <a:cxnLst/>
              <a:rect l="0" t="0" r="0" b="0"/>
              <a:pathLst>
                <a:path w="383977" h="17261">
                  <a:moveTo>
                    <a:pt x="0" y="17260"/>
                  </a:moveTo>
                  <a:lnTo>
                    <a:pt x="41886" y="17260"/>
                  </a:lnTo>
                  <a:lnTo>
                    <a:pt x="82173" y="14614"/>
                  </a:lnTo>
                  <a:lnTo>
                    <a:pt x="119267" y="10192"/>
                  </a:lnTo>
                  <a:lnTo>
                    <a:pt x="161677" y="6236"/>
                  </a:lnTo>
                  <a:lnTo>
                    <a:pt x="191910" y="2438"/>
                  </a:lnTo>
                  <a:lnTo>
                    <a:pt x="225192" y="751"/>
                  </a:lnTo>
                  <a:lnTo>
                    <a:pt x="257182" y="0"/>
                  </a:lnTo>
                  <a:lnTo>
                    <a:pt x="287936" y="659"/>
                  </a:lnTo>
                  <a:lnTo>
                    <a:pt x="328180" y="5616"/>
                  </a:lnTo>
                  <a:lnTo>
                    <a:pt x="371042" y="8092"/>
                  </a:lnTo>
                  <a:lnTo>
                    <a:pt x="383976" y="83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57"/>
            <p:cNvSpPr/>
            <p:nvPr>
              <p:custDataLst>
                <p:tags r:id="rId2"/>
              </p:custDataLst>
            </p:nvPr>
          </p:nvSpPr>
          <p:spPr>
            <a:xfrm>
              <a:off x="8402836" y="2791160"/>
              <a:ext cx="250031" cy="432058"/>
            </a:xfrm>
            <a:custGeom>
              <a:avLst/>
              <a:gdLst/>
              <a:ahLst/>
              <a:cxnLst/>
              <a:rect l="0" t="0" r="0" b="0"/>
              <a:pathLst>
                <a:path w="250031" h="432058">
                  <a:moveTo>
                    <a:pt x="0" y="414598"/>
                  </a:moveTo>
                  <a:lnTo>
                    <a:pt x="0" y="432057"/>
                  </a:lnTo>
                  <a:lnTo>
                    <a:pt x="7689" y="424734"/>
                  </a:lnTo>
                  <a:lnTo>
                    <a:pt x="13302" y="414404"/>
                  </a:lnTo>
                  <a:lnTo>
                    <a:pt x="22200" y="372096"/>
                  </a:lnTo>
                  <a:lnTo>
                    <a:pt x="34004" y="327526"/>
                  </a:lnTo>
                  <a:lnTo>
                    <a:pt x="47888" y="292336"/>
                  </a:lnTo>
                  <a:lnTo>
                    <a:pt x="59720" y="255782"/>
                  </a:lnTo>
                  <a:lnTo>
                    <a:pt x="74360" y="214965"/>
                  </a:lnTo>
                  <a:lnTo>
                    <a:pt x="86414" y="177294"/>
                  </a:lnTo>
                  <a:lnTo>
                    <a:pt x="102113" y="140998"/>
                  </a:lnTo>
                  <a:lnTo>
                    <a:pt x="119332" y="106100"/>
                  </a:lnTo>
                  <a:lnTo>
                    <a:pt x="142928" y="67138"/>
                  </a:lnTo>
                  <a:lnTo>
                    <a:pt x="175953" y="25191"/>
                  </a:lnTo>
                  <a:lnTo>
                    <a:pt x="199275" y="1060"/>
                  </a:lnTo>
                  <a:lnTo>
                    <a:pt x="203296" y="0"/>
                  </a:lnTo>
                  <a:lnTo>
                    <a:pt x="224964" y="3131"/>
                  </a:lnTo>
                  <a:lnTo>
                    <a:pt x="228359" y="5350"/>
                  </a:lnTo>
                  <a:lnTo>
                    <a:pt x="234776" y="13105"/>
                  </a:lnTo>
                  <a:lnTo>
                    <a:pt x="238291" y="23167"/>
                  </a:lnTo>
                  <a:lnTo>
                    <a:pt x="247923" y="62831"/>
                  </a:lnTo>
                  <a:lnTo>
                    <a:pt x="249614" y="106106"/>
                  </a:lnTo>
                  <a:lnTo>
                    <a:pt x="249908" y="141071"/>
                  </a:lnTo>
                  <a:lnTo>
                    <a:pt x="249995" y="176567"/>
                  </a:lnTo>
                  <a:lnTo>
                    <a:pt x="250020" y="212219"/>
                  </a:lnTo>
                  <a:lnTo>
                    <a:pt x="250028" y="247918"/>
                  </a:lnTo>
                  <a:lnTo>
                    <a:pt x="250030" y="283631"/>
                  </a:lnTo>
                  <a:lnTo>
                    <a:pt x="243894" y="324125"/>
                  </a:lnTo>
                  <a:lnTo>
                    <a:pt x="241469" y="365054"/>
                  </a:lnTo>
                  <a:lnTo>
                    <a:pt x="241123" y="407540"/>
                  </a:lnTo>
                  <a:lnTo>
                    <a:pt x="241112" y="415761"/>
                  </a:lnTo>
                  <a:lnTo>
                    <a:pt x="238461" y="422721"/>
                  </a:lnTo>
                  <a:lnTo>
                    <a:pt x="236364" y="425966"/>
                  </a:lnTo>
                  <a:lnTo>
                    <a:pt x="233975" y="428130"/>
                  </a:lnTo>
                  <a:lnTo>
                    <a:pt x="224851" y="431887"/>
                  </a:lnTo>
                  <a:lnTo>
                    <a:pt x="224315" y="431085"/>
                  </a:lnTo>
                  <a:lnTo>
                    <a:pt x="223242" y="4235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58"/>
            <p:cNvSpPr/>
            <p:nvPr>
              <p:custDataLst>
                <p:tags r:id="rId3"/>
              </p:custDataLst>
            </p:nvPr>
          </p:nvSpPr>
          <p:spPr>
            <a:xfrm>
              <a:off x="8251031" y="2679107"/>
              <a:ext cx="241088" cy="169464"/>
            </a:xfrm>
            <a:custGeom>
              <a:avLst/>
              <a:gdLst/>
              <a:ahLst/>
              <a:cxnLst/>
              <a:rect l="0" t="0" r="0" b="0"/>
              <a:pathLst>
                <a:path w="241088" h="169464">
                  <a:moveTo>
                    <a:pt x="0" y="106956"/>
                  </a:moveTo>
                  <a:lnTo>
                    <a:pt x="7690" y="106956"/>
                  </a:lnTo>
                  <a:lnTo>
                    <a:pt x="33816" y="129879"/>
                  </a:lnTo>
                  <a:lnTo>
                    <a:pt x="65840" y="138550"/>
                  </a:lnTo>
                  <a:lnTo>
                    <a:pt x="83449" y="134617"/>
                  </a:lnTo>
                  <a:lnTo>
                    <a:pt x="125209" y="112540"/>
                  </a:lnTo>
                  <a:lnTo>
                    <a:pt x="157392" y="90652"/>
                  </a:lnTo>
                  <a:lnTo>
                    <a:pt x="177761" y="62120"/>
                  </a:lnTo>
                  <a:lnTo>
                    <a:pt x="199381" y="20624"/>
                  </a:lnTo>
                  <a:lnTo>
                    <a:pt x="205189" y="4942"/>
                  </a:lnTo>
                  <a:lnTo>
                    <a:pt x="207239" y="3228"/>
                  </a:lnTo>
                  <a:lnTo>
                    <a:pt x="213899" y="0"/>
                  </a:lnTo>
                  <a:lnTo>
                    <a:pt x="209449" y="4599"/>
                  </a:lnTo>
                  <a:lnTo>
                    <a:pt x="207190" y="9539"/>
                  </a:lnTo>
                  <a:lnTo>
                    <a:pt x="196359" y="53941"/>
                  </a:lnTo>
                  <a:lnTo>
                    <a:pt x="182293" y="97998"/>
                  </a:lnTo>
                  <a:lnTo>
                    <a:pt x="178810" y="139852"/>
                  </a:lnTo>
                  <a:lnTo>
                    <a:pt x="178598" y="159962"/>
                  </a:lnTo>
                  <a:lnTo>
                    <a:pt x="183336" y="160364"/>
                  </a:lnTo>
                  <a:lnTo>
                    <a:pt x="184732" y="159428"/>
                  </a:lnTo>
                  <a:lnTo>
                    <a:pt x="185662" y="157812"/>
                  </a:lnTo>
                  <a:lnTo>
                    <a:pt x="204142" y="118586"/>
                  </a:lnTo>
                  <a:lnTo>
                    <a:pt x="228155" y="75495"/>
                  </a:lnTo>
                  <a:lnTo>
                    <a:pt x="231643" y="64240"/>
                  </a:lnTo>
                  <a:lnTo>
                    <a:pt x="232812" y="63596"/>
                  </a:lnTo>
                  <a:lnTo>
                    <a:pt x="239815" y="62477"/>
                  </a:lnTo>
                  <a:lnTo>
                    <a:pt x="240244" y="63412"/>
                  </a:lnTo>
                  <a:lnTo>
                    <a:pt x="241087" y="101526"/>
                  </a:lnTo>
                  <a:lnTo>
                    <a:pt x="238452" y="125852"/>
                  </a:lnTo>
                  <a:lnTo>
                    <a:pt x="232172" y="169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8" name="SMARTInkShape-59"/>
            <p:cNvSpPr/>
            <p:nvPr>
              <p:custDataLst>
                <p:tags r:id="rId4"/>
              </p:custDataLst>
            </p:nvPr>
          </p:nvSpPr>
          <p:spPr>
            <a:xfrm>
              <a:off x="8313539" y="2696766"/>
              <a:ext cx="26790" cy="196454"/>
            </a:xfrm>
            <a:custGeom>
              <a:avLst/>
              <a:gdLst/>
              <a:ahLst/>
              <a:cxnLst/>
              <a:rect l="0" t="0" r="0" b="0"/>
              <a:pathLst>
                <a:path w="26790" h="196454">
                  <a:moveTo>
                    <a:pt x="26789" y="0"/>
                  </a:moveTo>
                  <a:lnTo>
                    <a:pt x="25797" y="31044"/>
                  </a:lnTo>
                  <a:lnTo>
                    <a:pt x="17694" y="72725"/>
                  </a:lnTo>
                  <a:lnTo>
                    <a:pt x="10280" y="116255"/>
                  </a:lnTo>
                  <a:lnTo>
                    <a:pt x="2039" y="158110"/>
                  </a:lnTo>
                  <a:lnTo>
                    <a:pt x="0"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9" name="SMARTInkShape-60"/>
            <p:cNvSpPr/>
            <p:nvPr>
              <p:custDataLst>
                <p:tags r:id="rId5"/>
              </p:custDataLst>
            </p:nvPr>
          </p:nvSpPr>
          <p:spPr>
            <a:xfrm>
              <a:off x="8023260" y="2786063"/>
              <a:ext cx="138241" cy="346030"/>
            </a:xfrm>
            <a:custGeom>
              <a:avLst/>
              <a:gdLst/>
              <a:ahLst/>
              <a:cxnLst/>
              <a:rect l="0" t="0" r="0" b="0"/>
              <a:pathLst>
                <a:path w="138241" h="346030">
                  <a:moveTo>
                    <a:pt x="84896" y="0"/>
                  </a:moveTo>
                  <a:lnTo>
                    <a:pt x="66805" y="20737"/>
                  </a:lnTo>
                  <a:lnTo>
                    <a:pt x="51132" y="56125"/>
                  </a:lnTo>
                  <a:lnTo>
                    <a:pt x="33174" y="99317"/>
                  </a:lnTo>
                  <a:lnTo>
                    <a:pt x="20292" y="136914"/>
                  </a:lnTo>
                  <a:lnTo>
                    <a:pt x="9200" y="179473"/>
                  </a:lnTo>
                  <a:lnTo>
                    <a:pt x="3267" y="220856"/>
                  </a:lnTo>
                  <a:lnTo>
                    <a:pt x="0" y="245002"/>
                  </a:lnTo>
                  <a:lnTo>
                    <a:pt x="3340" y="284756"/>
                  </a:lnTo>
                  <a:lnTo>
                    <a:pt x="4993" y="301183"/>
                  </a:lnTo>
                  <a:lnTo>
                    <a:pt x="9034" y="311791"/>
                  </a:lnTo>
                  <a:lnTo>
                    <a:pt x="33188" y="340736"/>
                  </a:lnTo>
                  <a:lnTo>
                    <a:pt x="42402" y="344914"/>
                  </a:lnTo>
                  <a:lnTo>
                    <a:pt x="47637" y="346029"/>
                  </a:lnTo>
                  <a:lnTo>
                    <a:pt x="52119" y="345780"/>
                  </a:lnTo>
                  <a:lnTo>
                    <a:pt x="91255" y="327209"/>
                  </a:lnTo>
                  <a:lnTo>
                    <a:pt x="100289" y="316082"/>
                  </a:lnTo>
                  <a:lnTo>
                    <a:pt x="120399" y="274485"/>
                  </a:lnTo>
                  <a:lnTo>
                    <a:pt x="132479" y="235899"/>
                  </a:lnTo>
                  <a:lnTo>
                    <a:pt x="137290" y="197189"/>
                  </a:lnTo>
                  <a:lnTo>
                    <a:pt x="138240" y="158233"/>
                  </a:lnTo>
                  <a:lnTo>
                    <a:pt x="133688" y="117356"/>
                  </a:lnTo>
                  <a:lnTo>
                    <a:pt x="120376" y="74250"/>
                  </a:lnTo>
                  <a:lnTo>
                    <a:pt x="104148" y="37686"/>
                  </a:lnTo>
                  <a:lnTo>
                    <a:pt x="100729" y="36593"/>
                  </a:lnTo>
                  <a:lnTo>
                    <a:pt x="97886" y="36107"/>
                  </a:lnTo>
                  <a:lnTo>
                    <a:pt x="111685" y="3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2" name="SMARTInkShape-61"/>
            <p:cNvSpPr/>
            <p:nvPr>
              <p:custDataLst>
                <p:tags r:id="rId6"/>
              </p:custDataLst>
            </p:nvPr>
          </p:nvSpPr>
          <p:spPr>
            <a:xfrm>
              <a:off x="7859892" y="2732484"/>
              <a:ext cx="123250" cy="437556"/>
            </a:xfrm>
            <a:custGeom>
              <a:avLst/>
              <a:gdLst/>
              <a:ahLst/>
              <a:cxnLst/>
              <a:rect l="0" t="0" r="0" b="0"/>
              <a:pathLst>
                <a:path w="123250" h="437556">
                  <a:moveTo>
                    <a:pt x="123249" y="0"/>
                  </a:moveTo>
                  <a:lnTo>
                    <a:pt x="122256" y="22361"/>
                  </a:lnTo>
                  <a:lnTo>
                    <a:pt x="110820" y="60284"/>
                  </a:lnTo>
                  <a:lnTo>
                    <a:pt x="99333" y="104917"/>
                  </a:lnTo>
                  <a:lnTo>
                    <a:pt x="89484" y="141109"/>
                  </a:lnTo>
                  <a:lnTo>
                    <a:pt x="75431" y="181819"/>
                  </a:lnTo>
                  <a:lnTo>
                    <a:pt x="63550" y="220450"/>
                  </a:lnTo>
                  <a:lnTo>
                    <a:pt x="48895" y="261882"/>
                  </a:lnTo>
                  <a:lnTo>
                    <a:pt x="37828" y="299735"/>
                  </a:lnTo>
                  <a:lnTo>
                    <a:pt x="28265" y="335093"/>
                  </a:lnTo>
                  <a:lnTo>
                    <a:pt x="16145" y="374211"/>
                  </a:lnTo>
                  <a:lnTo>
                    <a:pt x="883" y="418838"/>
                  </a:lnTo>
                  <a:lnTo>
                    <a:pt x="0" y="425077"/>
                  </a:lnTo>
                  <a:lnTo>
                    <a:pt x="403" y="429236"/>
                  </a:lnTo>
                  <a:lnTo>
                    <a:pt x="1664" y="432009"/>
                  </a:lnTo>
                  <a:lnTo>
                    <a:pt x="7163" y="4375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Elastic Clause</a:t>
            </a:r>
          </a:p>
        </p:txBody>
      </p:sp>
      <p:sp>
        <p:nvSpPr>
          <p:cNvPr id="16387" name="Rectangle 3"/>
          <p:cNvSpPr>
            <a:spLocks noGrp="1" noChangeArrowheads="1"/>
          </p:cNvSpPr>
          <p:nvPr>
            <p:ph type="body" idx="1"/>
          </p:nvPr>
        </p:nvSpPr>
        <p:spPr>
          <a:xfrm>
            <a:off x="457200" y="1600200"/>
            <a:ext cx="8229600" cy="4648200"/>
          </a:xfrm>
        </p:spPr>
        <p:txBody>
          <a:bodyPr/>
          <a:lstStyle/>
          <a:p>
            <a:pPr>
              <a:lnSpc>
                <a:spcPct val="90000"/>
              </a:lnSpc>
            </a:pPr>
            <a:r>
              <a:rPr lang="en-US" sz="2800"/>
              <a:t>Aka – “Necessary and Proper Clause”</a:t>
            </a:r>
          </a:p>
          <a:p>
            <a:pPr>
              <a:lnSpc>
                <a:spcPct val="90000"/>
              </a:lnSpc>
            </a:pPr>
            <a:r>
              <a:rPr lang="en-US" sz="2400"/>
              <a:t>Art. I, Sec. 8, Cl. 18 - "The Congress shall have Power - To make all Laws which shall be necessary and proper for carrying into Execution the foregoing Powers, and all other Powers vested by this Constitution in the Government of the United States, or in any Department or Officer thereof."</a:t>
            </a:r>
          </a:p>
          <a:p>
            <a:pPr>
              <a:lnSpc>
                <a:spcPct val="90000"/>
              </a:lnSpc>
            </a:pPr>
            <a:r>
              <a:rPr lang="en-US" sz="2800"/>
              <a:t>Impossible to predict all powers Congress will need to function, sometimes we might have to allow Congress extra powers to fulfill their delegated powers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Commerce clause</a:t>
            </a:r>
          </a:p>
        </p:txBody>
      </p:sp>
      <p:sp>
        <p:nvSpPr>
          <p:cNvPr id="24579" name="Rectangle 3"/>
          <p:cNvSpPr>
            <a:spLocks noGrp="1" noChangeArrowheads="1"/>
          </p:cNvSpPr>
          <p:nvPr>
            <p:ph type="body" idx="1"/>
          </p:nvPr>
        </p:nvSpPr>
        <p:spPr>
          <a:xfrm>
            <a:off x="457200" y="1600200"/>
            <a:ext cx="8229600" cy="4876800"/>
          </a:xfrm>
        </p:spPr>
        <p:txBody>
          <a:bodyPr/>
          <a:lstStyle/>
          <a:p>
            <a:pPr>
              <a:lnSpc>
                <a:spcPct val="90000"/>
              </a:lnSpc>
            </a:pPr>
            <a:r>
              <a:rPr lang="en-US" sz="2800"/>
              <a:t>Art. I, Sec. 8, Cl. 3 – ‘The Congress shall have power - To regulate commerce with foreign nations, and among the several states, and with the Indian tribes.”</a:t>
            </a:r>
          </a:p>
          <a:p>
            <a:pPr>
              <a:lnSpc>
                <a:spcPct val="90000"/>
              </a:lnSpc>
            </a:pPr>
            <a:r>
              <a:rPr lang="en-US" sz="2800"/>
              <a:t>Congress has used the elastic clause to stretch this power</a:t>
            </a:r>
          </a:p>
          <a:p>
            <a:pPr>
              <a:lnSpc>
                <a:spcPct val="90000"/>
              </a:lnSpc>
            </a:pPr>
            <a:r>
              <a:rPr lang="en-US" sz="2800"/>
              <a:t>What is commerce? “Buying and selling of goods and services.”</a:t>
            </a:r>
          </a:p>
          <a:p>
            <a:pPr>
              <a:lnSpc>
                <a:spcPct val="90000"/>
              </a:lnSpc>
            </a:pPr>
            <a:r>
              <a:rPr lang="en-US" sz="2800"/>
              <a:t>Congress given the power to regulate commerce between foreign countries and US as well as state to state… they control business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Fiscal Federalism</a:t>
            </a:r>
          </a:p>
        </p:txBody>
      </p:sp>
      <p:sp>
        <p:nvSpPr>
          <p:cNvPr id="33795" name="Rectangle 3"/>
          <p:cNvSpPr>
            <a:spLocks noGrp="1" noChangeArrowheads="1"/>
          </p:cNvSpPr>
          <p:nvPr>
            <p:ph type="body" idx="1"/>
          </p:nvPr>
        </p:nvSpPr>
        <p:spPr/>
        <p:txBody>
          <a:bodyPr/>
          <a:lstStyle/>
          <a:p>
            <a:r>
              <a:rPr lang="en-US"/>
              <a:t>Fiscal means $</a:t>
            </a:r>
          </a:p>
          <a:p>
            <a:r>
              <a:rPr lang="en-US"/>
              <a:t>Q – How do you get the states to do things they normally wouldn’t do?</a:t>
            </a:r>
          </a:p>
          <a:p>
            <a:r>
              <a:rPr lang="en-US"/>
              <a:t>A – Money</a:t>
            </a:r>
          </a:p>
          <a:p>
            <a:r>
              <a:rPr lang="en-US"/>
              <a:t>Q – What is the answer to any question ever asked?</a:t>
            </a:r>
          </a:p>
          <a:p>
            <a:r>
              <a:rPr lang="en-US"/>
              <a:t>A – Money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Grants-in-Aid</a:t>
            </a:r>
          </a:p>
        </p:txBody>
      </p:sp>
      <p:sp>
        <p:nvSpPr>
          <p:cNvPr id="34819" name="Rectangle 3"/>
          <p:cNvSpPr>
            <a:spLocks noGrp="1" noChangeArrowheads="1"/>
          </p:cNvSpPr>
          <p:nvPr>
            <p:ph type="body" idx="1"/>
          </p:nvPr>
        </p:nvSpPr>
        <p:spPr>
          <a:xfrm>
            <a:off x="457200" y="1600200"/>
            <a:ext cx="8458200" cy="4525963"/>
          </a:xfrm>
        </p:spPr>
        <p:txBody>
          <a:bodyPr/>
          <a:lstStyle/>
          <a:p>
            <a:pPr>
              <a:lnSpc>
                <a:spcPct val="90000"/>
              </a:lnSpc>
            </a:pPr>
            <a:r>
              <a:rPr lang="en-US"/>
              <a:t>Money paid from one level of government to another to be spent for a specific purpose</a:t>
            </a:r>
          </a:p>
          <a:p>
            <a:pPr>
              <a:lnSpc>
                <a:spcPct val="90000"/>
              </a:lnSpc>
            </a:pPr>
            <a:r>
              <a:rPr lang="en-US" u="sng"/>
              <a:t>Categorical Grants</a:t>
            </a:r>
            <a:r>
              <a:rPr lang="en-US"/>
              <a:t> - target specific purposes and “strings attached.” (States receive funds if state raised age to 21 and lowered BAC to .08)</a:t>
            </a:r>
          </a:p>
          <a:p>
            <a:pPr>
              <a:lnSpc>
                <a:spcPct val="90000"/>
              </a:lnSpc>
            </a:pPr>
            <a:r>
              <a:rPr lang="en-US" u="sng"/>
              <a:t>Block Grants</a:t>
            </a:r>
            <a:r>
              <a:rPr lang="en-US"/>
              <a:t> – given for broad, general purposes and allow more discretion on how the money is spent (ex. Welfare reform)</a:t>
            </a:r>
            <a:endParaRPr lang="en-US" u="sn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Mandates</a:t>
            </a:r>
          </a:p>
        </p:txBody>
      </p:sp>
      <p:sp>
        <p:nvSpPr>
          <p:cNvPr id="35843" name="Rectangle 3"/>
          <p:cNvSpPr>
            <a:spLocks noGrp="1" noChangeArrowheads="1"/>
          </p:cNvSpPr>
          <p:nvPr>
            <p:ph type="body" idx="1"/>
          </p:nvPr>
        </p:nvSpPr>
        <p:spPr/>
        <p:txBody>
          <a:bodyPr/>
          <a:lstStyle/>
          <a:p>
            <a:r>
              <a:rPr lang="en-US"/>
              <a:t>A requirement that a state undertake an activity or provide a service</a:t>
            </a:r>
          </a:p>
          <a:p>
            <a:r>
              <a:rPr lang="en-US"/>
              <a:t>Most apply to Civil Rights and the Environment</a:t>
            </a:r>
          </a:p>
          <a:p>
            <a:r>
              <a:rPr lang="en-US"/>
              <a:t>Often times the states or local gov’ts have to pay the bill of the mandate set by Congress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Mandates</a:t>
            </a:r>
          </a:p>
        </p:txBody>
      </p:sp>
      <p:sp>
        <p:nvSpPr>
          <p:cNvPr id="36867" name="Rectangle 3"/>
          <p:cNvSpPr>
            <a:spLocks noGrp="1" noChangeArrowheads="1"/>
          </p:cNvSpPr>
          <p:nvPr>
            <p:ph type="body" idx="1"/>
          </p:nvPr>
        </p:nvSpPr>
        <p:spPr/>
        <p:txBody>
          <a:bodyPr/>
          <a:lstStyle/>
          <a:p>
            <a:pPr>
              <a:lnSpc>
                <a:spcPct val="80000"/>
              </a:lnSpc>
            </a:pPr>
            <a:r>
              <a:rPr lang="en-US" sz="2800"/>
              <a:t>1986 – Asbestos Emergency Response Act, Handicapped Children’s Protection Act</a:t>
            </a:r>
          </a:p>
          <a:p>
            <a:pPr>
              <a:lnSpc>
                <a:spcPct val="80000"/>
              </a:lnSpc>
            </a:pPr>
            <a:r>
              <a:rPr lang="en-US" sz="2800"/>
              <a:t>1988 – Drug-free Workplace Acts, Ocean Dumping Ban Act</a:t>
            </a:r>
          </a:p>
          <a:p>
            <a:pPr>
              <a:lnSpc>
                <a:spcPct val="80000"/>
              </a:lnSpc>
            </a:pPr>
            <a:r>
              <a:rPr lang="en-US" sz="2800"/>
              <a:t>1990 – Clean Air Act</a:t>
            </a:r>
          </a:p>
          <a:p>
            <a:pPr>
              <a:lnSpc>
                <a:spcPct val="80000"/>
              </a:lnSpc>
            </a:pPr>
            <a:r>
              <a:rPr lang="en-US" sz="2800"/>
              <a:t>EX – Columbus, OH spends 23% of the city budget trying to meet environmental mandates (including testing for pesticides used on rice and pineapple)</a:t>
            </a:r>
          </a:p>
          <a:p>
            <a:pPr>
              <a:lnSpc>
                <a:spcPct val="80000"/>
              </a:lnSpc>
            </a:pPr>
            <a:r>
              <a:rPr lang="en-US" sz="2800"/>
              <a:t>EX – Public schools have to use Internet filtering or schools lose e-rate subsidies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Devolution</a:t>
            </a:r>
          </a:p>
        </p:txBody>
      </p:sp>
      <p:sp>
        <p:nvSpPr>
          <p:cNvPr id="39939" name="Rectangle 3"/>
          <p:cNvSpPr>
            <a:spLocks noGrp="1" noChangeArrowheads="1"/>
          </p:cNvSpPr>
          <p:nvPr>
            <p:ph type="body" idx="1"/>
          </p:nvPr>
        </p:nvSpPr>
        <p:spPr/>
        <p:txBody>
          <a:bodyPr/>
          <a:lstStyle/>
          <a:p>
            <a:r>
              <a:rPr lang="en-US"/>
              <a:t>Devolution is the return of power to the state gov </a:t>
            </a:r>
          </a:p>
          <a:p>
            <a:r>
              <a:rPr lang="en-US"/>
              <a:t>Idea is fueled by distrust of the federal gov and the desire to save money by reducing the size of the “bloated federal government”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1_AP US Gov">
  <a:themeElements>
    <a:clrScheme name="1_AP US Go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P US Go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P US Go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P US Go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P US Go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P US Go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P US Go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P US Go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P US Go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P US Go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P US Go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P US Go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P US Go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P US Go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1376</TotalTime>
  <Words>726</Words>
  <Application>Microsoft Office PowerPoint</Application>
  <PresentationFormat>On-screen Show (4:3)</PresentationFormat>
  <Paragraphs>87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1_AP US Gov</vt:lpstr>
      <vt:lpstr>Terms you need to know…</vt:lpstr>
      <vt:lpstr>Powers</vt:lpstr>
      <vt:lpstr>Elastic Clause</vt:lpstr>
      <vt:lpstr>Commerce clause</vt:lpstr>
      <vt:lpstr>Fiscal Federalism</vt:lpstr>
      <vt:lpstr>Grants-in-Aid</vt:lpstr>
      <vt:lpstr>Mandates</vt:lpstr>
      <vt:lpstr>Mandates</vt:lpstr>
      <vt:lpstr>Devolution</vt:lpstr>
      <vt:lpstr>Devolution Example</vt:lpstr>
      <vt:lpstr>Federalism is good</vt:lpstr>
      <vt:lpstr>Federalism is bad</vt:lpstr>
    </vt:vector>
  </TitlesOfParts>
  <Company>Northwestern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kbarikmo</dc:creator>
  <cp:lastModifiedBy>Barikmo, Kristoffer R.</cp:lastModifiedBy>
  <cp:revision>42</cp:revision>
  <dcterms:created xsi:type="dcterms:W3CDTF">2006-09-21T02:54:05Z</dcterms:created>
  <dcterms:modified xsi:type="dcterms:W3CDTF">2016-02-02T11:49:08Z</dcterms:modified>
</cp:coreProperties>
</file>