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76" r:id="rId2"/>
    <p:sldId id="256" r:id="rId3"/>
    <p:sldId id="260" r:id="rId4"/>
    <p:sldId id="294" r:id="rId5"/>
    <p:sldId id="278" r:id="rId6"/>
    <p:sldId id="303" r:id="rId7"/>
    <p:sldId id="264" r:id="rId8"/>
    <p:sldId id="258" r:id="rId9"/>
    <p:sldId id="263" r:id="rId10"/>
    <p:sldId id="273" r:id="rId11"/>
    <p:sldId id="279" r:id="rId12"/>
    <p:sldId id="265" r:id="rId13"/>
    <p:sldId id="292" r:id="rId14"/>
    <p:sldId id="266" r:id="rId15"/>
    <p:sldId id="304" r:id="rId16"/>
    <p:sldId id="267" r:id="rId17"/>
    <p:sldId id="280" r:id="rId18"/>
    <p:sldId id="268" r:id="rId19"/>
    <p:sldId id="271" r:id="rId20"/>
    <p:sldId id="282" r:id="rId21"/>
    <p:sldId id="308" r:id="rId22"/>
    <p:sldId id="310" r:id="rId23"/>
    <p:sldId id="307" r:id="rId24"/>
    <p:sldId id="281" r:id="rId25"/>
    <p:sldId id="298" r:id="rId26"/>
    <p:sldId id="269" r:id="rId27"/>
    <p:sldId id="289" r:id="rId28"/>
    <p:sldId id="270" r:id="rId29"/>
    <p:sldId id="290" r:id="rId30"/>
    <p:sldId id="309" r:id="rId31"/>
    <p:sldId id="299" r:id="rId32"/>
    <p:sldId id="302" r:id="rId33"/>
    <p:sldId id="272" r:id="rId34"/>
    <p:sldId id="301" r:id="rId35"/>
    <p:sldId id="296" r:id="rId36"/>
    <p:sldId id="274" r:id="rId37"/>
    <p:sldId id="288" r:id="rId38"/>
    <p:sldId id="259" r:id="rId39"/>
    <p:sldId id="275"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6" autoAdjust="0"/>
    <p:restoredTop sz="74046" autoAdjust="0"/>
  </p:normalViewPr>
  <p:slideViewPr>
    <p:cSldViewPr>
      <p:cViewPr varScale="1">
        <p:scale>
          <a:sx n="85" d="100"/>
          <a:sy n="85" d="100"/>
        </p:scale>
        <p:origin x="241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D26599A0-7AEC-4C5F-A248-5BFA85D20ACB}" type="datetimeFigureOut">
              <a:rPr lang="en-US"/>
              <a:pPr>
                <a:defRPr/>
              </a:pPr>
              <a:t>3/31/2017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418E2694-19E8-4899-ABB0-5DB44FE0324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5FFBFED-B11A-4BCE-9F66-D280B9BF060F}" type="datetimeFigureOut">
              <a:rPr lang="en-US"/>
              <a:pPr>
                <a:defRPr/>
              </a:pPr>
              <a:t>3/31/2017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F169D6B-2CAE-4F89-801E-DF74337D351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dailyshow.com/watch/wed-april-18-2012/moneygall"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colbertnation.com/the-colbert-report-videos/429444/october-01-2013/federal-government-shutdown" TargetMode="External"/><Relationship Id="rId4" Type="http://schemas.openxmlformats.org/officeDocument/2006/relationships/hyperlink" Target="http://www.thedailyshow.com/watch/wed-april-18-2012/moneygall---google-gets-fine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ao.gov/new.items/d0247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hs.prs.k12.nj.us/ewood/amergov/USGov5th/chaptertwelve.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olbertnation.com/the-colbert-report-videos/430768/november-21-2013/nuclear-option-in-the-senat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About 40,000 regulations between federal, state, and local governments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4551E7-819A-4939-AB42-71560DB220ED}"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GSA Current Event—Connect to Legislative Oversight  </a:t>
            </a:r>
            <a:r>
              <a:rPr lang="en-US" altLang="en-US" smtClean="0">
                <a:hlinkClick r:id="rId3"/>
              </a:rPr>
              <a:t>Daily Show: Money Gall</a:t>
            </a:r>
            <a:endParaRPr lang="en-US" altLang="en-US" smtClean="0"/>
          </a:p>
          <a:p>
            <a:pPr eaLnBrk="1" hangingPunct="1"/>
            <a:r>
              <a:rPr lang="en-US" altLang="en-US" smtClean="0">
                <a:hlinkClick r:id="rId4"/>
              </a:rPr>
              <a:t>Daily Show: Google Gets "Fined“</a:t>
            </a:r>
            <a:r>
              <a:rPr lang="en-US" altLang="en-US" smtClean="0"/>
              <a:t>  </a:t>
            </a:r>
          </a:p>
          <a:p>
            <a:pPr eaLnBrk="1" hangingPunct="1"/>
            <a:r>
              <a:rPr lang="en-US" altLang="en-US" smtClean="0">
                <a:hlinkClick r:id="rId5"/>
              </a:rPr>
              <a:t>Government Shutdown</a:t>
            </a:r>
            <a:endParaRPr lang="en-US" altLang="en-US" smtClean="0"/>
          </a:p>
          <a:p>
            <a:pPr eaLnBrk="1" hangingPunct="1"/>
            <a:endParaRPr lang="en-US" altLang="en-US" smtClean="0"/>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E16977-948F-49D1-A1CE-2989C85FC160}"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95CC-F44F-4E04-A8E4-B3B328CE9102}"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p:spPr>
        <p:txBody>
          <a:bodyPr wrap="square" numCol="1" anchor="t" anchorCtr="0" compatLnSpc="1">
            <a:prstTxWarp prst="textNoShape">
              <a:avLst/>
            </a:prstTxWarp>
            <a:normAutofit fontScale="92500" lnSpcReduction="20000"/>
          </a:bodyPr>
          <a:lstStyle/>
          <a:p>
            <a:pPr>
              <a:defRPr/>
            </a:pPr>
            <a:r>
              <a:rPr lang="en-US" smtClean="0"/>
              <a:t>Duplication: Eggs fall under the jurisdiction of the FDA </a:t>
            </a:r>
          </a:p>
          <a:p>
            <a:pPr>
              <a:defRPr/>
            </a:pPr>
            <a:r>
              <a:rPr lang="en-US" smtClean="0"/>
              <a:t>The chickens fall under the USDA</a:t>
            </a:r>
          </a:p>
          <a:p>
            <a:pPr>
              <a:defRPr/>
            </a:pPr>
            <a:r>
              <a:rPr lang="en-US" b="1" smtClean="0"/>
              <a:t>For a moment during the evening hours of Feb. 9 last year, the war on drugs seemed to be working.  An expensive U.S. radar system in the Bahamas spotted a small plane maneuvering suspiciously as it flew north.  The U.S. customs Service quickly notified Op Bat, a special interdiction operation run by the Drug Enforcement Administration.  Both Customs and Op Bat sent plans and helicopters in pursuit.  As the suspected smuggler made his drop into the sea a Customs radar plan homed in.Then the fighting broke out—not with the smuggler, but among the drug agents.  Each law-enforcement operation wanted to be the one to make the seizure.  Op Bat told Customs to have its radar plane remain at the scene to watch the drugs.  Customs refused.  According to a confidential State Department cable obtained by Newsweek, a Customs Air Wing supervisor told Op Bat that the aircraft “were his…and they would follow his orders or he would call them home.”</a:t>
            </a:r>
            <a:endParaRPr lang="en-US" smtClean="0"/>
          </a:p>
          <a:p>
            <a:pPr>
              <a:defRPr/>
            </a:pPr>
            <a:r>
              <a:rPr lang="en-US" b="1" smtClean="0"/>
              <a:t>OSHA (Occupational Safety and Health Administration) ordered a Massachusetts supermarket to put a nonskid floor in its workplace.  The Agriculture Department made the market take it out again, and put in a tile floor for sanitation.</a:t>
            </a:r>
            <a:endParaRPr lang="en-US" smtClean="0"/>
          </a:p>
          <a:p>
            <a:pPr>
              <a:defRPr/>
            </a:pPr>
            <a:r>
              <a:rPr lang="en-US" b="1" smtClean="0"/>
              <a:t>By herculean effort, the Environmental Protection Agency managed to reduce one of its forms to a single page.  But it had to provide a 90-page instruction book for filling out the form.</a:t>
            </a:r>
            <a:endParaRPr lang="en-US" smtClean="0"/>
          </a:p>
          <a:p>
            <a:pPr>
              <a:defRPr/>
            </a:pPr>
            <a:endParaRPr lang="en-US" smtClean="0"/>
          </a:p>
          <a:p>
            <a:pPr>
              <a:defRPr/>
            </a:pPr>
            <a:r>
              <a:rPr lang="en-US" smtClean="0"/>
              <a:t>Products made with egg products are once again under the FDA</a:t>
            </a:r>
          </a:p>
          <a:p>
            <a:pPr>
              <a:defRPr/>
            </a:pPr>
            <a:r>
              <a:rPr lang="en-US" smtClean="0"/>
              <a:t>The FDA regulates chicken broth, but beef broth is under the USDA’s watchful eye—except in the case of dried soups, </a:t>
            </a:r>
            <a:r>
              <a:rPr lang="en-US" smtClean="0">
                <a:hlinkClick r:id="rId3"/>
              </a:rPr>
              <a:t>in which case the agencies swap duties</a:t>
            </a:r>
            <a:r>
              <a:rPr lang="en-US" smtClean="0"/>
              <a:t>. </a:t>
            </a:r>
          </a:p>
          <a:p>
            <a:pPr>
              <a:defRPr/>
            </a:pPr>
            <a:r>
              <a:rPr lang="en-US" smtClean="0"/>
              <a:t>Responsibility for packaged baked beans depends on whether the meat in the can is </a:t>
            </a:r>
            <a:r>
              <a:rPr lang="en-US" smtClean="0">
                <a:hlinkClick r:id="rId3"/>
              </a:rPr>
              <a:t>pork chunks (FDA) or bacon (USDA)</a:t>
            </a:r>
            <a:r>
              <a:rPr lang="en-US" smtClean="0"/>
              <a:t>. </a:t>
            </a:r>
          </a:p>
          <a:p>
            <a:pPr>
              <a:defRPr/>
            </a:pPr>
            <a:r>
              <a:rPr lang="en-US" smtClean="0"/>
              <a:t>And under which agency’s purview a pizza falls depends on whether it is of the cheese lover, meat lover, or seafood lover variety.</a:t>
            </a:r>
          </a:p>
          <a:p>
            <a:pPr>
              <a:defRPr/>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701B90-8BA3-4E84-B9E7-8BA4BFF2A899}"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http://www.washingtonpost.com/blogs/post-partisan/wp/2012/12/06/senate-republicans-profiles-in-moral-cowardice/</a:t>
            </a:r>
          </a:p>
          <a:p>
            <a:r>
              <a:rPr lang="en-US" altLang="en-US" smtClean="0">
                <a:hlinkClick r:id="rId3"/>
              </a:rPr>
              <a:t>http://phs.prs.k12.nj.us/ewood/amergov/USGov5th/chaptertwelve.htm</a:t>
            </a:r>
            <a:endParaRPr lang="en-US" altLang="en-US" smtClean="0"/>
          </a:p>
          <a:p>
            <a:r>
              <a:rPr lang="en-US" altLang="en-US" smtClean="0">
                <a:hlinkClick r:id="rId4"/>
              </a:rPr>
              <a:t>"Nuclear Option" in the Senate</a:t>
            </a:r>
            <a:endParaRPr lang="en-US" altLang="en-US" smtClean="0"/>
          </a:p>
          <a:p>
            <a:endParaRPr lang="en-US" altLang="en-US" smtClean="0"/>
          </a:p>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33F2D8-AA78-4E62-B354-FBAA092F169B}"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Mcdonald’s</a:t>
            </a:r>
          </a:p>
          <a:p>
            <a:pPr eaLnBrk="1" hangingPunct="1">
              <a:spcBef>
                <a:spcPct val="0"/>
              </a:spcBef>
            </a:pPr>
            <a:r>
              <a:rPr lang="en-US" altLang="en-US" smtClean="0"/>
              <a:t>IRS—Sec. of Treasury, Commissioner, Chief Counsel, debt collection agencies, employees that process tax returns</a:t>
            </a:r>
          </a:p>
          <a:p>
            <a:pPr eaLnBrk="1" hangingPunct="1">
              <a:spcBef>
                <a:spcPct val="0"/>
              </a:spcBef>
            </a:pPr>
            <a:r>
              <a:rPr lang="en-US" altLang="en-US" smtClean="0"/>
              <a:t>Education System—State legislature, superintendants, school board, principal, asst. principal, department chair, teachers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8D3F1A-5284-4D2D-8193-0F53D0143E6C}"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Bathroom: EPA regulates clean water, sewage management, wastewater facilities; Consumer Protection Safety Commission: Cosmetics</a:t>
            </a:r>
          </a:p>
          <a:p>
            <a:pPr eaLnBrk="1" hangingPunct="1">
              <a:spcBef>
                <a:spcPct val="0"/>
              </a:spcBef>
            </a:pPr>
            <a:r>
              <a:rPr lang="en-US" altLang="en-US" smtClean="0"/>
              <a:t>Kitched: FDA/USDA food regulations, medicine, determine grade of meet (Taco Bell); D.of Energy: Refrigerator must have certain energy efficiency</a:t>
            </a:r>
          </a:p>
          <a:p>
            <a:pPr eaLnBrk="1" hangingPunct="1">
              <a:spcBef>
                <a:spcPct val="0"/>
              </a:spcBef>
            </a:pPr>
            <a:r>
              <a:rPr lang="en-US" altLang="en-US" smtClean="0"/>
              <a:t>Bedroom: Mattress (CPSC)…make safer cribs, mattress flammability standard which is good because if you’re in your house and there’s a fire and you are still laying in your bed you’ll have plenty of time to get up so you don’t get burned, radio (FCC)</a:t>
            </a:r>
          </a:p>
          <a:p>
            <a:pPr eaLnBrk="1" hangingPunct="1">
              <a:spcBef>
                <a:spcPct val="0"/>
              </a:spcBef>
            </a:pPr>
            <a:r>
              <a:rPr lang="en-US" altLang="en-US" smtClean="0"/>
              <a:t>Family Room: TV (FCC); Light bulb must be wattage it says (FTC), DVD protections v. Encryption</a:t>
            </a:r>
          </a:p>
          <a:p>
            <a:pPr eaLnBrk="1" hangingPunct="1">
              <a:spcBef>
                <a:spcPct val="0"/>
              </a:spcBef>
            </a:pPr>
            <a:r>
              <a:rPr lang="en-US" altLang="en-US" smtClean="0"/>
              <a:t>Garage: car must be equiped with airbags (D.oT)</a:t>
            </a:r>
          </a:p>
          <a:p>
            <a:pPr eaLnBrk="1" hangingPunct="1">
              <a:spcBef>
                <a:spcPct val="0"/>
              </a:spcBef>
            </a:pPr>
            <a:r>
              <a:rPr lang="en-US" altLang="en-US" smtClean="0"/>
              <a:t>Misc: Paint, toys must be lead free, no asbestos in insulation, elctricity brough thru power grid; building codes etc.</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6CA23F-2482-44E2-B2B9-094CB4B25D71}"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New departments are created by Congressional legislation, and must be signed into law by the president.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C6904D-A3FD-4CB8-A034-FDD6E8E5C8BF}"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OPM—Office of Personnel and Management;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DE96D4-2473-4C2E-A12A-C925402C9BCD}"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Clientele Group: can be Congress/Committees themselves</a:t>
            </a:r>
          </a:p>
          <a:p>
            <a:pPr eaLnBrk="1" hangingPunct="1">
              <a:spcBef>
                <a:spcPct val="0"/>
              </a:spcBef>
            </a:pPr>
            <a:r>
              <a:rPr lang="en-US" altLang="en-US" smtClean="0"/>
              <a:t>Why need bureaucracy? Congress too much to do; not time to regulate etc.</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6E79EF-6275-4072-87CE-AA3400238768}"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Why do we have these?  Would be too inefficient for Congress to do</a:t>
            </a:r>
          </a:p>
          <a:p>
            <a:pPr eaLnBrk="1" hangingPunct="1">
              <a:spcBef>
                <a:spcPct val="0"/>
              </a:spcBef>
            </a:pPr>
            <a:r>
              <a:rPr lang="en-US" altLang="en-US" smtClean="0"/>
              <a:t>Quasi-legslative: They can make rules and regulations, implement and spell out laws of Congress…EPA sets certain fuel economy standards on vehicles and tests automakers must use to determine fuel efficiency…Consumer Product Safety Commission—recalling unsafe products, enforces safety standards</a:t>
            </a:r>
          </a:p>
          <a:p>
            <a:pPr eaLnBrk="1" hangingPunct="1">
              <a:spcBef>
                <a:spcPct val="0"/>
              </a:spcBef>
            </a:pPr>
            <a:r>
              <a:rPr lang="en-US" altLang="en-US" smtClean="0"/>
              <a:t>Quasi Judicial: settle disputes in fields in which Congress has given them policing authority; SEC job to investigate financial fraud cases like with Madoff—should’ve caught ponzi-scheme ages ago</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A230AA-0B7C-4D95-BF36-77FC9C5499E6}"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General Services Administration, National Science Foundation</a:t>
            </a:r>
          </a:p>
          <a:p>
            <a:r>
              <a:rPr lang="en-US" altLang="en-US" smtClean="0"/>
              <a:t>Nearly one-fifth of all government spending goes to private contractors and consultants. Most contracts and grants are awarded without competitive bidding to favored firms or groups who provide unique services. </a:t>
            </a:r>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1CC1E-1A69-457B-8334-6AE0A41F26A1}"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D04843-AD3A-4311-9FC1-D69CAD75219E}"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930D21-33C2-405A-A521-C731DDC23CAB}" type="slidenum">
              <a:rPr lang="en-US" altLang="en-US"/>
              <a:pPr/>
              <a:t>‹#›</a:t>
            </a:fld>
            <a:endParaRPr lang="en-US" altLang="en-US"/>
          </a:p>
        </p:txBody>
      </p:sp>
    </p:spTree>
    <p:extLst>
      <p:ext uri="{BB962C8B-B14F-4D97-AF65-F5344CB8AC3E}">
        <p14:creationId xmlns:p14="http://schemas.microsoft.com/office/powerpoint/2010/main" val="48208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7F5717-6715-4277-8C24-1EA663A700F8}"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931B5C-B4CB-4315-9884-98BC7D17431D}" type="slidenum">
              <a:rPr lang="en-US" altLang="en-US"/>
              <a:pPr/>
              <a:t>‹#›</a:t>
            </a:fld>
            <a:endParaRPr lang="en-US" altLang="en-US"/>
          </a:p>
        </p:txBody>
      </p:sp>
    </p:spTree>
    <p:extLst>
      <p:ext uri="{BB962C8B-B14F-4D97-AF65-F5344CB8AC3E}">
        <p14:creationId xmlns:p14="http://schemas.microsoft.com/office/powerpoint/2010/main" val="271511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24368-94E6-460E-B968-D6B324C94369}"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170522-522F-48FC-BEE1-F97589A080AA}" type="slidenum">
              <a:rPr lang="en-US" altLang="en-US"/>
              <a:pPr/>
              <a:t>‹#›</a:t>
            </a:fld>
            <a:endParaRPr lang="en-US" altLang="en-US"/>
          </a:p>
        </p:txBody>
      </p:sp>
    </p:spTree>
    <p:extLst>
      <p:ext uri="{BB962C8B-B14F-4D97-AF65-F5344CB8AC3E}">
        <p14:creationId xmlns:p14="http://schemas.microsoft.com/office/powerpoint/2010/main" val="107919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55B47E-5186-4FE3-AB0D-F30883A0DD76}"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80C9EF-FABA-4C56-963F-928D75D6F764}" type="slidenum">
              <a:rPr lang="en-US" altLang="en-US"/>
              <a:pPr/>
              <a:t>‹#›</a:t>
            </a:fld>
            <a:endParaRPr lang="en-US" altLang="en-US"/>
          </a:p>
        </p:txBody>
      </p:sp>
    </p:spTree>
    <p:extLst>
      <p:ext uri="{BB962C8B-B14F-4D97-AF65-F5344CB8AC3E}">
        <p14:creationId xmlns:p14="http://schemas.microsoft.com/office/powerpoint/2010/main" val="411428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38FF0A-7C1B-459B-817A-C979C0B6B0F7}" type="datetimeFigureOut">
              <a:rPr lang="en-US"/>
              <a:pPr>
                <a:defRPr/>
              </a:pPr>
              <a:t>3/31/2017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65D344-80A2-4BB9-8E12-972B0A82367A}" type="slidenum">
              <a:rPr lang="en-US" altLang="en-US"/>
              <a:pPr/>
              <a:t>‹#›</a:t>
            </a:fld>
            <a:endParaRPr lang="en-US" altLang="en-US"/>
          </a:p>
        </p:txBody>
      </p:sp>
    </p:spTree>
    <p:extLst>
      <p:ext uri="{BB962C8B-B14F-4D97-AF65-F5344CB8AC3E}">
        <p14:creationId xmlns:p14="http://schemas.microsoft.com/office/powerpoint/2010/main" val="304930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5F3191-461F-495C-B8EC-05301E1A35BB}" type="datetimeFigureOut">
              <a:rPr lang="en-US"/>
              <a:pPr>
                <a:defRPr/>
              </a:pPr>
              <a:t>3/31/2017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1B9C59-D003-4DCB-8D50-C15D2A465BC6}" type="slidenum">
              <a:rPr lang="en-US" altLang="en-US"/>
              <a:pPr/>
              <a:t>‹#›</a:t>
            </a:fld>
            <a:endParaRPr lang="en-US" altLang="en-US"/>
          </a:p>
        </p:txBody>
      </p:sp>
    </p:spTree>
    <p:extLst>
      <p:ext uri="{BB962C8B-B14F-4D97-AF65-F5344CB8AC3E}">
        <p14:creationId xmlns:p14="http://schemas.microsoft.com/office/powerpoint/2010/main" val="12376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323FEB-57AA-4872-A458-196C1991358A}" type="datetimeFigureOut">
              <a:rPr lang="en-US"/>
              <a:pPr>
                <a:defRPr/>
              </a:pPr>
              <a:t>3/31/2017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05E0E04-9EAA-4BAA-9274-6C08DF97558F}" type="slidenum">
              <a:rPr lang="en-US" altLang="en-US"/>
              <a:pPr/>
              <a:t>‹#›</a:t>
            </a:fld>
            <a:endParaRPr lang="en-US" altLang="en-US"/>
          </a:p>
        </p:txBody>
      </p:sp>
    </p:spTree>
    <p:extLst>
      <p:ext uri="{BB962C8B-B14F-4D97-AF65-F5344CB8AC3E}">
        <p14:creationId xmlns:p14="http://schemas.microsoft.com/office/powerpoint/2010/main" val="41688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E831F7-09A7-43D5-AB17-B63FAC100BF7}" type="datetimeFigureOut">
              <a:rPr lang="en-US"/>
              <a:pPr>
                <a:defRPr/>
              </a:pPr>
              <a:t>3/31/2017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82BC451-D125-4614-AF5C-17AA134A81EB}" type="slidenum">
              <a:rPr lang="en-US" altLang="en-US"/>
              <a:pPr/>
              <a:t>‹#›</a:t>
            </a:fld>
            <a:endParaRPr lang="en-US" altLang="en-US"/>
          </a:p>
        </p:txBody>
      </p:sp>
    </p:spTree>
    <p:extLst>
      <p:ext uri="{BB962C8B-B14F-4D97-AF65-F5344CB8AC3E}">
        <p14:creationId xmlns:p14="http://schemas.microsoft.com/office/powerpoint/2010/main" val="251390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04E22-277D-48E5-BA27-0B719D8CA2F4}" type="datetimeFigureOut">
              <a:rPr lang="en-US"/>
              <a:pPr>
                <a:defRPr/>
              </a:pPr>
              <a:t>3/31/2017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52D4B70-7FF4-4826-8AC6-6324A2AC2CA2}" type="slidenum">
              <a:rPr lang="en-US" altLang="en-US"/>
              <a:pPr/>
              <a:t>‹#›</a:t>
            </a:fld>
            <a:endParaRPr lang="en-US" altLang="en-US"/>
          </a:p>
        </p:txBody>
      </p:sp>
    </p:spTree>
    <p:extLst>
      <p:ext uri="{BB962C8B-B14F-4D97-AF65-F5344CB8AC3E}">
        <p14:creationId xmlns:p14="http://schemas.microsoft.com/office/powerpoint/2010/main" val="142477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29A0A1-B42C-47B5-8CC0-EF029166D5B5}" type="datetimeFigureOut">
              <a:rPr lang="en-US"/>
              <a:pPr>
                <a:defRPr/>
              </a:pPr>
              <a:t>3/31/2017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04D478-4FE7-4849-B0A8-5997ECAA5968}" type="slidenum">
              <a:rPr lang="en-US" altLang="en-US"/>
              <a:pPr/>
              <a:t>‹#›</a:t>
            </a:fld>
            <a:endParaRPr lang="en-US" altLang="en-US"/>
          </a:p>
        </p:txBody>
      </p:sp>
    </p:spTree>
    <p:extLst>
      <p:ext uri="{BB962C8B-B14F-4D97-AF65-F5344CB8AC3E}">
        <p14:creationId xmlns:p14="http://schemas.microsoft.com/office/powerpoint/2010/main" val="176886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138CF2-E5AF-46A6-8D48-859DC287D9FD}" type="datetimeFigureOut">
              <a:rPr lang="en-US"/>
              <a:pPr>
                <a:defRPr/>
              </a:pPr>
              <a:t>3/31/2017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0FB013-8102-438F-A4E6-BFA5EBAF128B}" type="slidenum">
              <a:rPr lang="en-US" altLang="en-US"/>
              <a:pPr/>
              <a:t>‹#›</a:t>
            </a:fld>
            <a:endParaRPr lang="en-US" altLang="en-US"/>
          </a:p>
        </p:txBody>
      </p:sp>
    </p:spTree>
    <p:extLst>
      <p:ext uri="{BB962C8B-B14F-4D97-AF65-F5344CB8AC3E}">
        <p14:creationId xmlns:p14="http://schemas.microsoft.com/office/powerpoint/2010/main" val="63490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84A451B-212A-4550-8098-EC7B4CBBDA06}" type="datetimeFigureOut">
              <a:rPr lang="en-US"/>
              <a:pPr>
                <a:defRPr/>
              </a:pPr>
              <a:t>3/31/2017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CBAFF40-6375-43DA-8E30-AC6BCAEDB7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IvUo3bP4Eo"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thecolbertreport.cc.com/videos/k6jlhl/the-word---f--k-it" TargetMode="External"/><Relationship Id="rId2" Type="http://schemas.openxmlformats.org/officeDocument/2006/relationships/hyperlink" Target="http://thedailyshow.cc.com/videos/cxl6lr/deaf-party-j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hedailyshow.cc.com/videos/ptyuhz/there-goes-the-boom---atf" TargetMode="External"/><Relationship Id="rId2" Type="http://schemas.openxmlformats.org/officeDocument/2006/relationships/hyperlink" Target="http://thedailyshow.cc.com/videos/7ilagj/there-goes-the-bo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6LujHMCpQ_4"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2MCVhfo4j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QVUXOhVdF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wwnorton.com/college/polisci/wtp7e/essentials/ch/11/video.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thedailyshow.cc.com/videos/ng47v2/ptsd---vietnam" TargetMode="External"/><Relationship Id="rId4" Type="http://schemas.openxmlformats.org/officeDocument/2006/relationships/hyperlink" Target="http://www.thedailyshow.com/watch/wed-march-27-2013/the-red-tape-diaries---veteran-benefits"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omedycentral.com/videos/index.jhtml?title=bureaucrats-song&amp;videoId=15636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I8EQAnKnt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How many regulations are on your average fast-food cheeseburger?</a:t>
            </a:r>
          </a:p>
        </p:txBody>
      </p:sp>
      <p:sp>
        <p:nvSpPr>
          <p:cNvPr id="23555" name="Content Placeholder 2"/>
          <p:cNvSpPr>
            <a:spLocks noGrp="1"/>
          </p:cNvSpPr>
          <p:nvPr>
            <p:ph idx="1"/>
          </p:nvPr>
        </p:nvSpPr>
        <p:spPr/>
        <p:txBody>
          <a:bodyPr/>
          <a:lstStyle/>
          <a:p>
            <a:endParaRPr lang="en-US" altLang="en-US" smtClean="0"/>
          </a:p>
        </p:txBody>
      </p:sp>
      <p:pic>
        <p:nvPicPr>
          <p:cNvPr id="23556" name="Picture 2" descr="http://upload.wikimedia.org/wikipedia/commons/1/11/Cheesebur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743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ltLang="en-US" smtClean="0"/>
              <a:t>History &amp; Reform</a:t>
            </a:r>
          </a:p>
        </p:txBody>
      </p:sp>
      <p:sp>
        <p:nvSpPr>
          <p:cNvPr id="3" name="Content Placeholder 2"/>
          <p:cNvSpPr>
            <a:spLocks noGrp="1"/>
          </p:cNvSpPr>
          <p:nvPr>
            <p:ph idx="1"/>
          </p:nvPr>
        </p:nvSpPr>
        <p:spPr>
          <a:xfrm>
            <a:off x="457200" y="1219200"/>
            <a:ext cx="8229600" cy="5334000"/>
          </a:xfrm>
        </p:spPr>
        <p:txBody>
          <a:bodyPr rtlCol="0">
            <a:normAutofit fontScale="85000" lnSpcReduction="20000"/>
          </a:bodyPr>
          <a:lstStyle/>
          <a:p>
            <a:pPr eaLnBrk="1" fontAlgn="auto" hangingPunct="1">
              <a:spcAft>
                <a:spcPts val="0"/>
              </a:spcAft>
              <a:defRPr/>
            </a:pPr>
            <a:r>
              <a:rPr lang="en-US" dirty="0" smtClean="0"/>
              <a:t>Expansion: Civil War, Depression, WWII</a:t>
            </a:r>
          </a:p>
          <a:p>
            <a:pPr eaLnBrk="1" fontAlgn="auto" hangingPunct="1">
              <a:spcAft>
                <a:spcPts val="0"/>
              </a:spcAft>
              <a:defRPr/>
            </a:pPr>
            <a:r>
              <a:rPr lang="en-US" dirty="0" smtClean="0"/>
              <a:t>Andrew Jackson— </a:t>
            </a:r>
            <a:r>
              <a:rPr lang="en-US" b="1" dirty="0" smtClean="0"/>
              <a:t>Spoils System/Patronage</a:t>
            </a:r>
          </a:p>
          <a:p>
            <a:pPr eaLnBrk="1" fontAlgn="auto" hangingPunct="1">
              <a:spcAft>
                <a:spcPts val="0"/>
              </a:spcAft>
              <a:defRPr/>
            </a:pPr>
            <a:r>
              <a:rPr lang="en-US" dirty="0" smtClean="0"/>
              <a:t>Pendleton Act-1883</a:t>
            </a:r>
          </a:p>
          <a:p>
            <a:pPr lvl="1" eaLnBrk="1" fontAlgn="auto" hangingPunct="1">
              <a:spcAft>
                <a:spcPts val="0"/>
              </a:spcAft>
              <a:defRPr/>
            </a:pPr>
            <a:r>
              <a:rPr lang="en-US" dirty="0" smtClean="0"/>
              <a:t>Civil Service Act…Exams…jobs base on merit</a:t>
            </a:r>
          </a:p>
          <a:p>
            <a:pPr eaLnBrk="1" fontAlgn="auto" hangingPunct="1">
              <a:spcAft>
                <a:spcPts val="0"/>
              </a:spcAft>
              <a:defRPr/>
            </a:pPr>
            <a:r>
              <a:rPr lang="en-US" dirty="0" smtClean="0"/>
              <a:t>Hatch Act</a:t>
            </a:r>
          </a:p>
          <a:p>
            <a:pPr lvl="1" eaLnBrk="1" fontAlgn="auto" hangingPunct="1">
              <a:spcAft>
                <a:spcPts val="0"/>
              </a:spcAft>
              <a:defRPr/>
            </a:pPr>
            <a:r>
              <a:rPr lang="en-US" dirty="0" smtClean="0"/>
              <a:t>Further restricts pol. Activities of servants; can’t run for office or campaign</a:t>
            </a:r>
          </a:p>
          <a:p>
            <a:pPr lvl="1" eaLnBrk="1" fontAlgn="auto" hangingPunct="1">
              <a:spcAft>
                <a:spcPts val="0"/>
              </a:spcAft>
              <a:defRPr/>
            </a:pPr>
            <a:r>
              <a:rPr lang="en-US" dirty="0" smtClean="0"/>
              <a:t>Goal: Depoliticize the workforce</a:t>
            </a:r>
          </a:p>
          <a:p>
            <a:pPr eaLnBrk="1" fontAlgn="auto" hangingPunct="1">
              <a:spcAft>
                <a:spcPts val="0"/>
              </a:spcAft>
              <a:defRPr/>
            </a:pPr>
            <a:r>
              <a:rPr lang="en-US" dirty="0" smtClean="0"/>
              <a:t>Civil Service Reform Act of 1978</a:t>
            </a:r>
          </a:p>
          <a:p>
            <a:pPr lvl="1" eaLnBrk="1" fontAlgn="auto" hangingPunct="1">
              <a:spcAft>
                <a:spcPts val="0"/>
              </a:spcAft>
              <a:defRPr/>
            </a:pPr>
            <a:r>
              <a:rPr lang="en-US" dirty="0" smtClean="0"/>
              <a:t>Created OPM to enforce civil service laws; Civil servants can’t be removed for political reasons</a:t>
            </a:r>
          </a:p>
          <a:p>
            <a:pPr eaLnBrk="1" fontAlgn="auto" hangingPunct="1">
              <a:spcAft>
                <a:spcPts val="0"/>
              </a:spcAft>
              <a:defRPr/>
            </a:pPr>
            <a:r>
              <a:rPr lang="en-US" dirty="0" smtClean="0"/>
              <a:t>Whistleblower Act of 1989</a:t>
            </a:r>
          </a:p>
          <a:p>
            <a:pPr lvl="1" eaLnBrk="1" fontAlgn="auto" hangingPunct="1">
              <a:spcAft>
                <a:spcPts val="0"/>
              </a:spcAft>
              <a:defRPr/>
            </a:pPr>
            <a:r>
              <a:rPr lang="en-US" dirty="0" smtClean="0"/>
              <a:t>Protects employees from retaliation for disclosing fraud/ mismanagement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Federal &amp; State Employees</a:t>
            </a:r>
          </a:p>
        </p:txBody>
      </p:sp>
      <p:sp>
        <p:nvSpPr>
          <p:cNvPr id="11267" name="Content Placeholder 2"/>
          <p:cNvSpPr>
            <a:spLocks noGrp="1"/>
          </p:cNvSpPr>
          <p:nvPr>
            <p:ph idx="1"/>
          </p:nvPr>
        </p:nvSpPr>
        <p:spPr/>
        <p:txBody>
          <a:bodyPr/>
          <a:lstStyle/>
          <a:p>
            <a:r>
              <a:rPr lang="en-US" altLang="en-US" smtClean="0"/>
              <a:t># of federal government employees has remained constant since 1950</a:t>
            </a:r>
          </a:p>
          <a:p>
            <a:r>
              <a:rPr lang="en-US" altLang="en-US" smtClean="0"/>
              <a:t># of state/local government employees has increased steadily since 1950</a:t>
            </a:r>
          </a:p>
          <a:p>
            <a:r>
              <a:rPr lang="en-US" altLang="en-US" smtClean="0"/>
              <a:t>How have Block Grants and Mandates contributed to the growth of state and local bureaucracies?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pPr eaLnBrk="1" hangingPunct="1"/>
            <a:r>
              <a:rPr lang="en-US" altLang="en-US" smtClean="0"/>
              <a:t>Sources of Bureaucratic Power</a:t>
            </a:r>
          </a:p>
        </p:txBody>
      </p:sp>
      <p:sp>
        <p:nvSpPr>
          <p:cNvPr id="3" name="Content Placeholder 2"/>
          <p:cNvSpPr>
            <a:spLocks noGrp="1"/>
          </p:cNvSpPr>
          <p:nvPr>
            <p:ph idx="1"/>
          </p:nvPr>
        </p:nvSpPr>
        <p:spPr>
          <a:xfrm>
            <a:off x="381000" y="762000"/>
            <a:ext cx="8229600" cy="5486400"/>
          </a:xfrm>
        </p:spPr>
        <p:txBody>
          <a:bodyPr rtlCol="0">
            <a:normAutofit fontScale="77500" lnSpcReduction="20000"/>
          </a:bodyPr>
          <a:lstStyle/>
          <a:p>
            <a:pPr eaLnBrk="1" fontAlgn="auto" hangingPunct="1">
              <a:spcAft>
                <a:spcPts val="0"/>
              </a:spcAft>
              <a:defRPr/>
            </a:pPr>
            <a:r>
              <a:rPr lang="en-US" b="1" dirty="0" smtClean="0"/>
              <a:t>Essential</a:t>
            </a:r>
            <a:r>
              <a:rPr lang="en-US" dirty="0" smtClean="0"/>
              <a:t>: Need the work done by the agencies</a:t>
            </a:r>
          </a:p>
          <a:p>
            <a:pPr lvl="1" eaLnBrk="1" fontAlgn="auto" hangingPunct="1">
              <a:spcAft>
                <a:spcPts val="0"/>
              </a:spcAft>
              <a:buFont typeface="Arial" panose="020B0604020202020204" pitchFamily="34" charset="0"/>
              <a:buChar char="•"/>
              <a:defRPr/>
            </a:pPr>
            <a:r>
              <a:rPr lang="en-US" dirty="0" smtClean="0"/>
              <a:t>Why?</a:t>
            </a:r>
          </a:p>
          <a:p>
            <a:pPr eaLnBrk="1" fontAlgn="auto" hangingPunct="1">
              <a:spcAft>
                <a:spcPts val="0"/>
              </a:spcAft>
              <a:defRPr/>
            </a:pPr>
            <a:endParaRPr lang="en-US" dirty="0" smtClean="0"/>
          </a:p>
          <a:p>
            <a:pPr eaLnBrk="1" fontAlgn="auto" hangingPunct="1">
              <a:spcAft>
                <a:spcPts val="0"/>
              </a:spcAft>
              <a:defRPr/>
            </a:pPr>
            <a:r>
              <a:rPr lang="en-US" b="1" dirty="0" smtClean="0"/>
              <a:t>Expertise</a:t>
            </a:r>
            <a:r>
              <a:rPr lang="en-US" dirty="0" smtClean="0"/>
              <a:t>: Have knowledge &amp; skills public lacks</a:t>
            </a:r>
          </a:p>
          <a:p>
            <a:pPr eaLnBrk="1" fontAlgn="auto" hangingPunct="1">
              <a:spcAft>
                <a:spcPts val="0"/>
              </a:spcAft>
              <a:defRPr/>
            </a:pPr>
            <a:endParaRPr lang="en-US" dirty="0" smtClean="0"/>
          </a:p>
          <a:p>
            <a:pPr eaLnBrk="1" fontAlgn="auto" hangingPunct="1">
              <a:spcAft>
                <a:spcPts val="0"/>
              </a:spcAft>
              <a:defRPr/>
            </a:pPr>
            <a:r>
              <a:rPr lang="en-US" b="1" dirty="0" smtClean="0"/>
              <a:t>Discretion</a:t>
            </a:r>
            <a:r>
              <a:rPr lang="en-US" dirty="0" smtClean="0"/>
              <a:t>: Power resides in </a:t>
            </a:r>
            <a:r>
              <a:rPr lang="en-US" b="1" dirty="0" smtClean="0"/>
              <a:t>discretionary authority</a:t>
            </a:r>
            <a:r>
              <a:rPr lang="en-US" dirty="0" smtClean="0"/>
              <a:t>; Congress gives flexibility to agencies</a:t>
            </a:r>
          </a:p>
          <a:p>
            <a:pPr lvl="1" eaLnBrk="1" fontAlgn="auto" hangingPunct="1">
              <a:spcAft>
                <a:spcPts val="0"/>
              </a:spcAft>
              <a:buFont typeface="Arial" panose="020B0604020202020204" pitchFamily="34" charset="0"/>
              <a:buChar char="•"/>
              <a:defRPr/>
            </a:pPr>
            <a:r>
              <a:rPr lang="en-US" dirty="0" smtClean="0"/>
              <a:t>Much of this power comes from structural need for Congress to compromise/be vague in passing legislation</a:t>
            </a:r>
          </a:p>
          <a:p>
            <a:pPr eaLnBrk="1" fontAlgn="auto" hangingPunct="1">
              <a:spcAft>
                <a:spcPts val="0"/>
              </a:spcAft>
              <a:defRPr/>
            </a:pPr>
            <a:endParaRPr lang="en-US" dirty="0" smtClean="0"/>
          </a:p>
          <a:p>
            <a:pPr eaLnBrk="1" fontAlgn="auto" hangingPunct="1">
              <a:spcAft>
                <a:spcPts val="0"/>
              </a:spcAft>
              <a:defRPr/>
            </a:pPr>
            <a:r>
              <a:rPr lang="en-US" b="1" dirty="0" smtClean="0"/>
              <a:t>Clientele Groups</a:t>
            </a:r>
            <a:r>
              <a:rPr lang="en-US" dirty="0" smtClean="0"/>
              <a:t>: the people who use or benefit from and agency</a:t>
            </a:r>
          </a:p>
          <a:p>
            <a:pPr lvl="1" eaLnBrk="1" fontAlgn="auto" hangingPunct="1">
              <a:spcAft>
                <a:spcPts val="0"/>
              </a:spcAft>
              <a:buFont typeface="Arial" panose="020B0604020202020204" pitchFamily="34" charset="0"/>
              <a:buChar char="•"/>
              <a:defRPr/>
            </a:pPr>
            <a:r>
              <a:rPr lang="en-US" dirty="0" smtClean="0"/>
              <a:t>If people who use an agency (farmers/Dept. of </a:t>
            </a:r>
            <a:r>
              <a:rPr lang="en-US" dirty="0" err="1" smtClean="0"/>
              <a:t>Agr</a:t>
            </a:r>
            <a:r>
              <a:rPr lang="en-US" dirty="0" smtClean="0"/>
              <a:t>.) are politically powerful, then agency budgets are less likely to be cut, agency initiatives are more likely to be successful in Congress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7463"/>
            <a:ext cx="9144000" cy="1143000"/>
          </a:xfrm>
        </p:spPr>
        <p:txBody>
          <a:bodyPr/>
          <a:lstStyle/>
          <a:p>
            <a:r>
              <a:rPr lang="en-US" altLang="en-US" sz="3600" smtClean="0"/>
              <a:t>Conflicts/Trade-offs Inherent in Bureaucracy</a:t>
            </a:r>
          </a:p>
        </p:txBody>
      </p:sp>
      <p:sp>
        <p:nvSpPr>
          <p:cNvPr id="13315" name="Content Placeholder 2"/>
          <p:cNvSpPr>
            <a:spLocks noGrp="1"/>
          </p:cNvSpPr>
          <p:nvPr>
            <p:ph idx="1"/>
          </p:nvPr>
        </p:nvSpPr>
        <p:spPr>
          <a:xfrm>
            <a:off x="76200" y="990600"/>
            <a:ext cx="8839200" cy="4525963"/>
          </a:xfrm>
        </p:spPr>
        <p:txBody>
          <a:bodyPr/>
          <a:lstStyle/>
          <a:p>
            <a:r>
              <a:rPr lang="en-US" altLang="en-US" sz="2800" smtClean="0"/>
              <a:t>Fairness v. Responsiveness</a:t>
            </a:r>
          </a:p>
          <a:p>
            <a:pPr lvl="1"/>
            <a:r>
              <a:rPr lang="en-US" altLang="en-US" sz="2400" smtClean="0"/>
              <a:t>Do we want our bureaucracies to be fair and treat each individual or case as a special instance, or do we want them to be as responsive as possible?</a:t>
            </a:r>
          </a:p>
          <a:p>
            <a:r>
              <a:rPr lang="en-US" altLang="en-US" sz="2800" smtClean="0"/>
              <a:t>Efficiency v. Effectiveness</a:t>
            </a:r>
          </a:p>
          <a:p>
            <a:pPr lvl="1"/>
            <a:r>
              <a:rPr lang="en-US" altLang="en-US" sz="2400" smtClean="0"/>
              <a:t>Do we want our bureaucracy to select the most efficient way to do something, or do we want it to select the most effective?</a:t>
            </a:r>
          </a:p>
          <a:p>
            <a:r>
              <a:rPr lang="en-US" altLang="en-US" sz="2800" smtClean="0"/>
              <a:t>Professional Independence v. Accountability/Consistency</a:t>
            </a:r>
          </a:p>
          <a:p>
            <a:pPr lvl="1"/>
            <a:r>
              <a:rPr lang="en-US" altLang="en-US" sz="2400" smtClean="0"/>
              <a:t>What do we want our bureaucrats to have the professional independence to make decisions as needed, or do we want them to be accountable, and we can know what conditions/situations will yield what types of decisions?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Federal Bureaucracy-4 Types</a:t>
            </a:r>
          </a:p>
        </p:txBody>
      </p:sp>
      <p:sp>
        <p:nvSpPr>
          <p:cNvPr id="3" name="Content Placeholder 2"/>
          <p:cNvSpPr>
            <a:spLocks noGrp="1"/>
          </p:cNvSpPr>
          <p:nvPr>
            <p:ph idx="1"/>
          </p:nvPr>
        </p:nvSpPr>
        <p:spPr>
          <a:xfrm>
            <a:off x="152400" y="1600200"/>
            <a:ext cx="4495800" cy="4525963"/>
          </a:xfrm>
        </p:spPr>
        <p:txBody>
          <a:bodyPr rtlCol="0">
            <a:normAutofit fontScale="85000" lnSpcReduction="20000"/>
          </a:bodyPr>
          <a:lstStyle/>
          <a:p>
            <a:pPr eaLnBrk="1" fontAlgn="auto" hangingPunct="1">
              <a:spcAft>
                <a:spcPts val="0"/>
              </a:spcAft>
              <a:defRPr/>
            </a:pPr>
            <a:r>
              <a:rPr lang="en-US" dirty="0" smtClean="0"/>
              <a:t>Cabinet-15 Departments</a:t>
            </a:r>
          </a:p>
          <a:p>
            <a:pPr lvl="1" eaLnBrk="1" fontAlgn="auto" hangingPunct="1">
              <a:spcAft>
                <a:spcPts val="0"/>
              </a:spcAft>
              <a:defRPr/>
            </a:pPr>
            <a:r>
              <a:rPr lang="en-US" dirty="0" smtClean="0"/>
              <a:t>Advisors to the President</a:t>
            </a:r>
          </a:p>
          <a:p>
            <a:pPr lvl="2" eaLnBrk="1" fontAlgn="auto" hangingPunct="1">
              <a:spcAft>
                <a:spcPts val="0"/>
              </a:spcAft>
              <a:buFont typeface="Arial" panose="020B0604020202020204" pitchFamily="34" charset="0"/>
              <a:buChar char="–"/>
              <a:defRPr/>
            </a:pPr>
            <a:r>
              <a:rPr lang="en-US" dirty="0" smtClean="0"/>
              <a:t>Why has cabinet been replaced by White House Office as President’s closest advisors?</a:t>
            </a:r>
          </a:p>
          <a:p>
            <a:pPr lvl="1" eaLnBrk="1" fontAlgn="auto" hangingPunct="1">
              <a:spcAft>
                <a:spcPts val="0"/>
              </a:spcAft>
              <a:defRPr/>
            </a:pPr>
            <a:r>
              <a:rPr lang="en-US" dirty="0" smtClean="0"/>
              <a:t>Headed by </a:t>
            </a:r>
            <a:r>
              <a:rPr lang="en-US" b="1" dirty="0" smtClean="0"/>
              <a:t>Secretaries</a:t>
            </a:r>
            <a:r>
              <a:rPr lang="en-US" dirty="0" smtClean="0"/>
              <a:t> (Attorney General—Justice)</a:t>
            </a:r>
          </a:p>
          <a:p>
            <a:pPr lvl="2" eaLnBrk="1" fontAlgn="auto" hangingPunct="1">
              <a:spcAft>
                <a:spcPts val="0"/>
              </a:spcAft>
              <a:buFont typeface="Arial" panose="020B0604020202020204" pitchFamily="34" charset="0"/>
              <a:buChar char="–"/>
              <a:defRPr/>
            </a:pPr>
            <a:r>
              <a:rPr lang="en-US" dirty="0" smtClean="0"/>
              <a:t>Appt. by Pres…Confirmed by Senate…short tenures…</a:t>
            </a:r>
          </a:p>
          <a:p>
            <a:pPr lvl="2" eaLnBrk="1" fontAlgn="auto" hangingPunct="1">
              <a:spcAft>
                <a:spcPts val="0"/>
              </a:spcAft>
              <a:buFont typeface="Arial" panose="020B0604020202020204" pitchFamily="34" charset="0"/>
              <a:buChar char="–"/>
              <a:defRPr/>
            </a:pPr>
            <a:r>
              <a:rPr lang="en-US" b="1" dirty="0" smtClean="0"/>
              <a:t>Serve at President’s will</a:t>
            </a:r>
          </a:p>
          <a:p>
            <a:pPr lvl="1" eaLnBrk="1" fontAlgn="auto" hangingPunct="1">
              <a:spcAft>
                <a:spcPts val="0"/>
              </a:spcAft>
              <a:defRPr/>
            </a:pPr>
            <a:r>
              <a:rPr lang="en-US" b="1" dirty="0" smtClean="0"/>
              <a:t>Broad</a:t>
            </a:r>
            <a:r>
              <a:rPr lang="en-US" dirty="0" smtClean="0"/>
              <a:t> Mission; Political Focus; Very Visible</a:t>
            </a:r>
          </a:p>
          <a:p>
            <a:pPr lvl="1" eaLnBrk="1" fontAlgn="auto" hangingPunct="1">
              <a:spcAft>
                <a:spcPts val="0"/>
              </a:spcAft>
              <a:defRPr/>
            </a:pPr>
            <a:r>
              <a:rPr lang="en-US" dirty="0" smtClean="0"/>
              <a:t>Employ 60% of bureaucracy</a:t>
            </a:r>
          </a:p>
        </p:txBody>
      </p:sp>
      <p:pic>
        <p:nvPicPr>
          <p:cNvPr id="14340" name="Picture 2" descr="http://www.constantconservative.com/wp-content/uploads/2009/05/cabi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600200"/>
            <a:ext cx="44386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ChangeArrowheads="1"/>
          </p:cNvSpPr>
          <p:nvPr/>
        </p:nvSpPr>
        <p:spPr bwMode="auto">
          <a:xfrm>
            <a:off x="2286000" y="6534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Crash Course: Types of Bureaucracies</a:t>
            </a:r>
            <a:endParaRPr lang="en-US" altLang="en-US"/>
          </a:p>
          <a:p>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sp>
        <p:nvSpPr>
          <p:cNvPr id="15363" name="Content Placeholder 2"/>
          <p:cNvSpPr>
            <a:spLocks noGrp="1"/>
          </p:cNvSpPr>
          <p:nvPr>
            <p:ph idx="1"/>
          </p:nvPr>
        </p:nvSpPr>
        <p:spPr/>
        <p:txBody>
          <a:bodyPr/>
          <a:lstStyle/>
          <a:p>
            <a:endParaRPr lang="en-US" altLang="en-US" smtClean="0"/>
          </a:p>
        </p:txBody>
      </p:sp>
      <p:pic>
        <p:nvPicPr>
          <p:cNvPr id="153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85800"/>
            <a:ext cx="86201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3276600"/>
            <a:ext cx="8839200" cy="1447800"/>
          </a:xfrm>
          <a:prstGeom prst="ellipse">
            <a:avLst/>
          </a:prstGeom>
          <a:solidFill>
            <a:schemeClr val="bg1">
              <a:alpha val="0"/>
            </a:schemeClr>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altLang="en-US" smtClean="0"/>
              <a:t>Regulatory Commissions</a:t>
            </a:r>
          </a:p>
        </p:txBody>
      </p:sp>
      <p:sp>
        <p:nvSpPr>
          <p:cNvPr id="3" name="Content Placeholder 2"/>
          <p:cNvSpPr>
            <a:spLocks noGrp="1"/>
          </p:cNvSpPr>
          <p:nvPr>
            <p:ph idx="1"/>
          </p:nvPr>
        </p:nvSpPr>
        <p:spPr>
          <a:xfrm>
            <a:off x="457200" y="1143000"/>
            <a:ext cx="8229600" cy="4953000"/>
          </a:xfrm>
        </p:spPr>
        <p:txBody>
          <a:bodyPr rtlCol="0">
            <a:normAutofit fontScale="92500" lnSpcReduction="20000"/>
          </a:bodyPr>
          <a:lstStyle/>
          <a:p>
            <a:pPr eaLnBrk="1" fontAlgn="auto" hangingPunct="1">
              <a:spcAft>
                <a:spcPts val="0"/>
              </a:spcAft>
              <a:defRPr/>
            </a:pPr>
            <a:r>
              <a:rPr lang="en-US" dirty="0" smtClean="0"/>
              <a:t>Regulatory Agencies (FCC, FTC, SEC, FED, EPA)</a:t>
            </a:r>
          </a:p>
          <a:p>
            <a:pPr lvl="1" eaLnBrk="1" fontAlgn="auto" hangingPunct="1">
              <a:spcAft>
                <a:spcPts val="0"/>
              </a:spcAft>
              <a:defRPr/>
            </a:pPr>
            <a:r>
              <a:rPr lang="en-US" dirty="0" smtClean="0"/>
              <a:t>Regulate Some Aspect of the Economy; specific functions—Make rules for large industry/business</a:t>
            </a:r>
          </a:p>
          <a:p>
            <a:pPr lvl="1" eaLnBrk="1" fontAlgn="auto" hangingPunct="1">
              <a:spcAft>
                <a:spcPts val="0"/>
              </a:spcAft>
              <a:defRPr/>
            </a:pPr>
            <a:r>
              <a:rPr lang="en-US" dirty="0" smtClean="0"/>
              <a:t>Leadership designed to be outside ctrl. of Congress/Pres.</a:t>
            </a:r>
          </a:p>
          <a:p>
            <a:pPr lvl="2" eaLnBrk="1" fontAlgn="auto" hangingPunct="1">
              <a:spcAft>
                <a:spcPts val="0"/>
              </a:spcAft>
              <a:defRPr/>
            </a:pPr>
            <a:r>
              <a:rPr lang="en-US" dirty="0" smtClean="0"/>
              <a:t>Although Appt. by Pres./Confirmed by Senate</a:t>
            </a:r>
          </a:p>
          <a:p>
            <a:pPr lvl="2" eaLnBrk="1" fontAlgn="auto" hangingPunct="1">
              <a:spcAft>
                <a:spcPts val="0"/>
              </a:spcAft>
              <a:defRPr/>
            </a:pPr>
            <a:r>
              <a:rPr lang="en-US" dirty="0" smtClean="0"/>
              <a:t>Commissioners usually serve long, staggered, overlapping terms… </a:t>
            </a:r>
            <a:r>
              <a:rPr lang="en-US" b="1" dirty="0" smtClean="0"/>
              <a:t>CANT BE REMOVED BY PRESIDENT </a:t>
            </a:r>
            <a:r>
              <a:rPr lang="en-US" dirty="0" smtClean="0"/>
              <a:t>during their terms in office</a:t>
            </a:r>
          </a:p>
          <a:p>
            <a:pPr lvl="1" eaLnBrk="1" fontAlgn="auto" hangingPunct="1">
              <a:spcAft>
                <a:spcPts val="0"/>
              </a:spcAft>
              <a:defRPr/>
            </a:pPr>
            <a:r>
              <a:rPr lang="en-US" dirty="0" smtClean="0"/>
              <a:t>Make rules to protect public interest/Enforce rules to protect public interest</a:t>
            </a:r>
          </a:p>
          <a:p>
            <a:pPr lvl="1" eaLnBrk="1" fontAlgn="auto" hangingPunct="1">
              <a:spcAft>
                <a:spcPts val="0"/>
              </a:spcAft>
              <a:defRPr/>
            </a:pPr>
            <a:r>
              <a:rPr lang="en-US" dirty="0" smtClean="0"/>
              <a:t>4</a:t>
            </a:r>
            <a:r>
              <a:rPr lang="en-US" baseline="30000" dirty="0" smtClean="0"/>
              <a:t>th</a:t>
            </a:r>
            <a:r>
              <a:rPr lang="en-US" dirty="0" smtClean="0"/>
              <a:t> Branch of Government</a:t>
            </a:r>
          </a:p>
          <a:p>
            <a:pPr lvl="2" eaLnBrk="1" fontAlgn="auto" hangingPunct="1">
              <a:spcAft>
                <a:spcPts val="0"/>
              </a:spcAft>
              <a:defRPr/>
            </a:pPr>
            <a:r>
              <a:rPr lang="en-US" dirty="0" smtClean="0"/>
              <a:t>Quasi-legislative, quasi-executive, quasi-judicial (ability to punish)</a:t>
            </a:r>
          </a:p>
          <a:p>
            <a:pPr lvl="2"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1750"/>
            <a:ext cx="8229600" cy="1143000"/>
          </a:xfrm>
        </p:spPr>
        <p:txBody>
          <a:bodyPr/>
          <a:lstStyle/>
          <a:p>
            <a:r>
              <a:rPr lang="en-US" altLang="en-US" smtClean="0"/>
              <a:t>Reg. Agency: Federal Reserve</a:t>
            </a:r>
          </a:p>
        </p:txBody>
      </p:sp>
      <p:sp>
        <p:nvSpPr>
          <p:cNvPr id="20483" name="Content Placeholder 2"/>
          <p:cNvSpPr>
            <a:spLocks noGrp="1"/>
          </p:cNvSpPr>
          <p:nvPr>
            <p:ph idx="1"/>
          </p:nvPr>
        </p:nvSpPr>
        <p:spPr>
          <a:xfrm>
            <a:off x="457200" y="1219200"/>
            <a:ext cx="8229600" cy="4525963"/>
          </a:xfrm>
        </p:spPr>
        <p:txBody>
          <a:bodyPr/>
          <a:lstStyle/>
          <a:p>
            <a:r>
              <a:rPr lang="en-US" altLang="en-US" smtClean="0"/>
              <a:t>Federal Reserve Board</a:t>
            </a:r>
          </a:p>
          <a:p>
            <a:pPr lvl="1"/>
            <a:r>
              <a:rPr lang="en-US" altLang="en-US" smtClean="0"/>
              <a:t>Primary responsibility is to set monetary policy</a:t>
            </a:r>
          </a:p>
          <a:p>
            <a:pPr lvl="2"/>
            <a:r>
              <a:rPr lang="en-US" altLang="en-US" smtClean="0"/>
              <a:t>Board of Gov…14 yr. terms; Chairman…4 yr. terms</a:t>
            </a:r>
          </a:p>
          <a:p>
            <a:pPr lvl="1"/>
            <a:r>
              <a:rPr lang="en-US" altLang="en-US" smtClean="0"/>
              <a:t>Monetary Policy</a:t>
            </a:r>
          </a:p>
          <a:p>
            <a:pPr lvl="2"/>
            <a:r>
              <a:rPr lang="en-US" altLang="en-US" smtClean="0"/>
              <a:t>Set bank interest rates, control inflation, regulate money supply, and adjust bank reserve requirements</a:t>
            </a:r>
          </a:p>
          <a:p>
            <a:pPr lvl="1"/>
            <a:r>
              <a:rPr lang="en-US" altLang="en-US" smtClean="0"/>
              <a:t>FED has much independence…keep monetary policy from politics…minimize influence of political parties and interest groups</a:t>
            </a:r>
          </a:p>
          <a:p>
            <a:pPr lvl="1"/>
            <a:r>
              <a:rPr lang="en-US" altLang="en-US" smtClean="0"/>
              <a:t>How is fiscal policy different from monetary policy?</a:t>
            </a:r>
          </a:p>
          <a:p>
            <a:pPr lvl="2"/>
            <a:r>
              <a:rPr lang="en-US" altLang="en-US" smtClean="0"/>
              <a:t>Who determines 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Independent Agencies &amp; Govt. Corporations</a:t>
            </a:r>
          </a:p>
        </p:txBody>
      </p:sp>
      <p:sp>
        <p:nvSpPr>
          <p:cNvPr id="3" name="Content Placeholder 2"/>
          <p:cNvSpPr>
            <a:spLocks noGrp="1"/>
          </p:cNvSpPr>
          <p:nvPr>
            <p:ph idx="1"/>
          </p:nvPr>
        </p:nvSpPr>
        <p:spPr>
          <a:xfrm>
            <a:off x="152400" y="1600200"/>
            <a:ext cx="8839200" cy="4525963"/>
          </a:xfrm>
        </p:spPr>
        <p:txBody>
          <a:bodyPr rtlCol="0">
            <a:normAutofit fontScale="85000" lnSpcReduction="20000"/>
          </a:bodyPr>
          <a:lstStyle/>
          <a:p>
            <a:pPr eaLnBrk="1" fontAlgn="auto" hangingPunct="1">
              <a:spcAft>
                <a:spcPts val="0"/>
              </a:spcAft>
              <a:defRPr/>
            </a:pPr>
            <a:r>
              <a:rPr lang="en-US" b="1" dirty="0" smtClean="0"/>
              <a:t>Independent Executive Agencies</a:t>
            </a:r>
          </a:p>
          <a:p>
            <a:pPr lvl="1" eaLnBrk="1" fontAlgn="auto" hangingPunct="1">
              <a:spcAft>
                <a:spcPts val="0"/>
              </a:spcAft>
              <a:defRPr/>
            </a:pPr>
            <a:r>
              <a:rPr lang="en-US" dirty="0" smtClean="0"/>
              <a:t>Smaller/more focused mission; serve exec. Branch/public good</a:t>
            </a:r>
          </a:p>
          <a:p>
            <a:pPr lvl="1" eaLnBrk="1" fontAlgn="auto" hangingPunct="1">
              <a:spcAft>
                <a:spcPts val="0"/>
              </a:spcAft>
              <a:defRPr/>
            </a:pPr>
            <a:r>
              <a:rPr lang="en-US" dirty="0" smtClean="0"/>
              <a:t>Heads appointed by president/confirmed by Senate…but…</a:t>
            </a:r>
          </a:p>
          <a:p>
            <a:pPr lvl="2" eaLnBrk="1" fontAlgn="auto" hangingPunct="1">
              <a:spcAft>
                <a:spcPts val="0"/>
              </a:spcAft>
              <a:buFont typeface="Arial" panose="020B0604020202020204" pitchFamily="34" charset="0"/>
              <a:buChar char="–"/>
              <a:defRPr/>
            </a:pPr>
            <a:r>
              <a:rPr lang="en-US" dirty="0" smtClean="0"/>
              <a:t>Operate outside of Cabinet…not intended to be as political</a:t>
            </a:r>
          </a:p>
          <a:p>
            <a:pPr lvl="2" eaLnBrk="1" fontAlgn="auto" hangingPunct="1">
              <a:spcAft>
                <a:spcPts val="0"/>
              </a:spcAft>
              <a:buFont typeface="Arial" panose="020B0604020202020204" pitchFamily="34" charset="0"/>
              <a:buChar char="–"/>
              <a:defRPr/>
            </a:pPr>
            <a:r>
              <a:rPr lang="en-US" dirty="0" smtClean="0"/>
              <a:t>Leadership: Long tenure in office…across administrations</a:t>
            </a:r>
          </a:p>
          <a:p>
            <a:pPr lvl="1" eaLnBrk="1" fontAlgn="auto" hangingPunct="1">
              <a:spcAft>
                <a:spcPts val="0"/>
              </a:spcAft>
              <a:defRPr/>
            </a:pPr>
            <a:r>
              <a:rPr lang="en-US" dirty="0" smtClean="0"/>
              <a:t>GSA, CIA, FEMA, NASA, EPA</a:t>
            </a:r>
          </a:p>
          <a:p>
            <a:pPr eaLnBrk="1" fontAlgn="auto" hangingPunct="1">
              <a:spcAft>
                <a:spcPts val="0"/>
              </a:spcAft>
              <a:defRPr/>
            </a:pPr>
            <a:r>
              <a:rPr lang="en-US" b="1" dirty="0" smtClean="0"/>
              <a:t>Government Corporations</a:t>
            </a:r>
          </a:p>
          <a:p>
            <a:pPr lvl="1" eaLnBrk="1" fontAlgn="auto" hangingPunct="1">
              <a:spcAft>
                <a:spcPts val="0"/>
              </a:spcAft>
              <a:defRPr/>
            </a:pPr>
            <a:r>
              <a:rPr lang="en-US" dirty="0" smtClean="0"/>
              <a:t>Provide a service can get from a private corporation</a:t>
            </a:r>
          </a:p>
          <a:p>
            <a:pPr lvl="1" eaLnBrk="1" fontAlgn="auto" hangingPunct="1">
              <a:spcAft>
                <a:spcPts val="0"/>
              </a:spcAft>
              <a:defRPr/>
            </a:pPr>
            <a:r>
              <a:rPr lang="en-US" dirty="0" smtClean="0"/>
              <a:t>Financed by Congress; income goes back to business</a:t>
            </a:r>
          </a:p>
          <a:p>
            <a:pPr lvl="1" eaLnBrk="1" fontAlgn="auto" hangingPunct="1">
              <a:spcAft>
                <a:spcPts val="0"/>
              </a:spcAft>
              <a:defRPr/>
            </a:pPr>
            <a:r>
              <a:rPr lang="en-US" dirty="0" smtClean="0"/>
              <a:t>Congress determines purpose</a:t>
            </a:r>
          </a:p>
          <a:p>
            <a:pPr lvl="1" eaLnBrk="1" fontAlgn="auto" hangingPunct="1">
              <a:spcAft>
                <a:spcPts val="0"/>
              </a:spcAft>
              <a:defRPr/>
            </a:pPr>
            <a:r>
              <a:rPr lang="en-US" dirty="0" smtClean="0"/>
              <a:t>Examples?</a:t>
            </a:r>
          </a:p>
          <a:p>
            <a:pPr lvl="2" eaLnBrk="1" fontAlgn="auto" hangingPunct="1">
              <a:spcAft>
                <a:spcPts val="0"/>
              </a:spcAft>
              <a:buFont typeface="Arial" panose="020B0604020202020204" pitchFamily="34" charset="0"/>
              <a:buChar char="–"/>
              <a:defRPr/>
            </a:pPr>
            <a:r>
              <a:rPr lang="en-US" dirty="0" smtClean="0"/>
              <a:t>U.S. Postal Service; TN Valley Authority; AMTRAK</a:t>
            </a:r>
          </a:p>
          <a:p>
            <a:pPr lvl="1" eaLnBrk="1" fontAlgn="auto" hangingPunct="1">
              <a:spcAft>
                <a:spcPts val="0"/>
              </a:spcAft>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Impact</a:t>
            </a:r>
          </a:p>
        </p:txBody>
      </p:sp>
      <p:sp>
        <p:nvSpPr>
          <p:cNvPr id="15363" name="Content Placeholder 2"/>
          <p:cNvSpPr>
            <a:spLocks noGrp="1"/>
          </p:cNvSpPr>
          <p:nvPr>
            <p:ph idx="1"/>
          </p:nvPr>
        </p:nvSpPr>
        <p:spPr/>
        <p:txBody>
          <a:bodyPr/>
          <a:lstStyle/>
          <a:p>
            <a:pPr algn="ctr" eaLnBrk="1" hangingPunct="1"/>
            <a:r>
              <a:rPr lang="en-US" altLang="en-US" smtClean="0"/>
              <a:t>The Influence of the Bureaucracy Can Be Felt Most Directly in Public Policy through Implementation &amp; Regulation</a:t>
            </a:r>
          </a:p>
          <a:p>
            <a:pPr lvl="1" eaLnBrk="1" hangingPunct="1"/>
            <a:endParaRPr lang="en-US" altLang="en-US" smtClean="0"/>
          </a:p>
        </p:txBody>
      </p:sp>
      <p:pic>
        <p:nvPicPr>
          <p:cNvPr id="20484" name="Picture 5" descr="http://www.google.com/url?source=imglanding&amp;ct=img&amp;q=http://www.insidearm.com/wp-content/uploads/Government-Regulations.jpg&amp;sa=X&amp;ei=kmLBUI7CHPPlyAG2-oDACA&amp;ved=0CAkQ8wc&amp;usg=AFQjCNEEENjZwWQv_-A7KmKABrRVpr3_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57600"/>
            <a:ext cx="419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z="4800" b="1" smtClean="0"/>
              <a:t>The Bureaucracy</a:t>
            </a:r>
          </a:p>
        </p:txBody>
      </p:sp>
      <p:sp>
        <p:nvSpPr>
          <p:cNvPr id="2051" name="Subtitle 2"/>
          <p:cNvSpPr>
            <a:spLocks noGrp="1"/>
          </p:cNvSpPr>
          <p:nvPr>
            <p:ph type="subTitle" idx="1"/>
          </p:nvPr>
        </p:nvSpPr>
        <p:spPr/>
        <p:txBody>
          <a:bodyPr/>
          <a:lstStyle/>
          <a:p>
            <a:pPr eaLnBrk="1" hangingPunct="1"/>
            <a:r>
              <a:rPr lang="en-US" altLang="en-US" b="1" smtClean="0">
                <a:solidFill>
                  <a:schemeClr val="tx1"/>
                </a:solidFill>
              </a:rPr>
              <a:t>Government’s Most Wasteful Component…or Is 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r>
              <a:rPr lang="en-US" altLang="en-US" smtClean="0"/>
              <a:t>Regulation</a:t>
            </a:r>
          </a:p>
        </p:txBody>
      </p:sp>
      <p:sp>
        <p:nvSpPr>
          <p:cNvPr id="21507" name="Content Placeholder 2"/>
          <p:cNvSpPr>
            <a:spLocks noGrp="1"/>
          </p:cNvSpPr>
          <p:nvPr>
            <p:ph idx="1"/>
          </p:nvPr>
        </p:nvSpPr>
        <p:spPr>
          <a:xfrm>
            <a:off x="533400" y="990600"/>
            <a:ext cx="8229600" cy="4525963"/>
          </a:xfrm>
        </p:spPr>
        <p:txBody>
          <a:bodyPr/>
          <a:lstStyle/>
          <a:p>
            <a:r>
              <a:rPr lang="en-US" altLang="en-US" smtClean="0"/>
              <a:t>Use of governmental authority to control or change practices in the private sector.</a:t>
            </a:r>
          </a:p>
          <a:p>
            <a:pPr lvl="1"/>
            <a:r>
              <a:rPr lang="en-US" altLang="en-US" smtClean="0"/>
              <a:t>Regulations have force of law</a:t>
            </a:r>
          </a:p>
          <a:p>
            <a:r>
              <a:rPr lang="en-US" altLang="en-US" i="1" smtClean="0"/>
              <a:t>Munn v. Illinois (1877) </a:t>
            </a:r>
            <a:r>
              <a:rPr lang="en-US" altLang="en-US" smtClean="0"/>
              <a:t>upheld right of government to regulate business</a:t>
            </a:r>
          </a:p>
          <a:p>
            <a:r>
              <a:rPr lang="en-US" altLang="en-US" smtClean="0"/>
              <a:t>Under Reagan &amp; George W. Bush, federal government saw periods of deregulation, especially in the business sector.</a:t>
            </a:r>
          </a:p>
        </p:txBody>
      </p:sp>
      <p:sp>
        <p:nvSpPr>
          <p:cNvPr id="21508" name="Rectangle 5"/>
          <p:cNvSpPr>
            <a:spLocks noChangeArrowheads="1"/>
          </p:cNvSpPr>
          <p:nvPr/>
        </p:nvSpPr>
        <p:spPr bwMode="auto">
          <a:xfrm>
            <a:off x="0" y="5041900"/>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a:p>
            <a:r>
              <a:rPr lang="en-US" altLang="en-US" sz="2000">
                <a:solidFill>
                  <a:srgbClr val="000000"/>
                </a:solidFill>
                <a:hlinkClick r:id="rId2"/>
              </a:rPr>
              <a:t> </a:t>
            </a:r>
            <a:endParaRPr lang="en-US" altLang="en-US"/>
          </a:p>
          <a:p>
            <a:pPr lvl="1" algn="ctr">
              <a:buFont typeface="Arial" panose="020B0604020202020204" pitchFamily="34" charset="0"/>
              <a:buChar char="•"/>
            </a:pPr>
            <a:r>
              <a:rPr lang="en-US" altLang="en-US" sz="2000" u="sng">
                <a:hlinkClick r:id="rId3"/>
              </a:rPr>
              <a:t>Colbert Report: The Word</a:t>
            </a:r>
            <a:endParaRPr lang="en-US" altLang="en-US" sz="2000"/>
          </a:p>
          <a:p>
            <a:pPr lvl="1" algn="ctr">
              <a:buFont typeface="Symbol" panose="05050102010706020507" pitchFamily="18" charset="2"/>
              <a:buChar char=""/>
            </a:pPr>
            <a:r>
              <a:rPr lang="en-US" altLang="en-US" sz="2000">
                <a:solidFill>
                  <a:srgbClr val="000000"/>
                </a:solidFill>
                <a:hlinkClick r:id="rId2"/>
              </a:rPr>
              <a:t>Daily Show: Deaf Party Jam</a:t>
            </a:r>
            <a:endParaRPr lang="en-US" altLang="en-US" sz="2000">
              <a:solidFill>
                <a:srgbClr val="000000"/>
              </a:solidFill>
            </a:endParaRPr>
          </a:p>
          <a:p>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Regulation</a:t>
            </a:r>
          </a:p>
        </p:txBody>
      </p:sp>
      <p:sp>
        <p:nvSpPr>
          <p:cNvPr id="22531" name="Content Placeholder 2"/>
          <p:cNvSpPr>
            <a:spLocks noGrp="1"/>
          </p:cNvSpPr>
          <p:nvPr>
            <p:ph idx="1"/>
          </p:nvPr>
        </p:nvSpPr>
        <p:spPr/>
        <p:txBody>
          <a:bodyPr/>
          <a:lstStyle/>
          <a:p>
            <a:r>
              <a:rPr lang="en-US" altLang="en-US" sz="2400" smtClean="0"/>
              <a:t>The federal bureaucracy makes rules that affect how programs operate, and these rules must be obeyed, just as if they were laws. </a:t>
            </a:r>
          </a:p>
          <a:p>
            <a:r>
              <a:rPr lang="en-US" altLang="en-US" sz="2400" smtClean="0"/>
              <a:t>The </a:t>
            </a:r>
            <a:r>
              <a:rPr lang="en-US" altLang="en-US" sz="2400" b="1" smtClean="0"/>
              <a:t>rule-making</a:t>
            </a:r>
            <a:r>
              <a:rPr lang="en-US" altLang="en-US" sz="2400" smtClean="0"/>
              <a:t> process for government agencies occurs in stages. </a:t>
            </a:r>
          </a:p>
          <a:p>
            <a:pPr lvl="1"/>
            <a:r>
              <a:rPr lang="en-US" altLang="en-US" sz="2000" smtClean="0"/>
              <a:t>After Congress passes new regulatory laws, the agency charged with implementing the law proposes a series of rules</a:t>
            </a:r>
          </a:p>
          <a:p>
            <a:pPr lvl="1"/>
            <a:r>
              <a:rPr lang="en-US" altLang="en-US" sz="2000" smtClean="0"/>
              <a:t>Interested parties can comment on the rules, either at public hearings or by submitting documents to the agency. </a:t>
            </a:r>
          </a:p>
          <a:p>
            <a:pPr lvl="1"/>
            <a:r>
              <a:rPr lang="en-US" altLang="en-US" sz="2000" smtClean="0"/>
              <a:t>After the agency publishes the final regulations, it must wait sixty days before enforcing those rules. </a:t>
            </a:r>
          </a:p>
          <a:p>
            <a:pPr lvl="1"/>
            <a:r>
              <a:rPr lang="en-US" altLang="en-US" sz="2000" smtClean="0"/>
              <a:t>Congress can review and change the rules if it desires. If Congress makes no changes, the rules go into effect at the end of sixty days.</a:t>
            </a: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Regulations Process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A grant of power and a set of directions from Congress</a:t>
            </a:r>
          </a:p>
          <a:p>
            <a:pPr marL="514350" indent="-514350">
              <a:buFont typeface="+mj-lt"/>
              <a:buAutoNum type="arabicPeriod"/>
              <a:defRPr/>
            </a:pPr>
            <a:r>
              <a:rPr lang="en-US" dirty="0" smtClean="0"/>
              <a:t>A set of rules and guidelines are then est. by the regulatory agency itself</a:t>
            </a:r>
          </a:p>
          <a:p>
            <a:pPr marL="514350" indent="-514350">
              <a:buFont typeface="+mj-lt"/>
              <a:buAutoNum type="arabicPeriod"/>
              <a:defRPr/>
            </a:pPr>
            <a:r>
              <a:rPr lang="en-US" dirty="0" smtClean="0"/>
              <a:t>A means of enforcing compliance with congressional goals and agency regulations is est.</a:t>
            </a:r>
          </a:p>
          <a:p>
            <a:pPr marL="514350" indent="-514350">
              <a:buFont typeface="+mj-lt"/>
              <a:buAutoNum type="arabicPeriod"/>
              <a:defRPr/>
            </a:pPr>
            <a:r>
              <a:rPr lang="en-US" dirty="0" smtClean="0"/>
              <a:t>A set of penalties for noncompliance is est.</a:t>
            </a:r>
          </a:p>
          <a:p>
            <a:pPr>
              <a:buFont typeface="Arial" charset="0"/>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0"/>
            <a:ext cx="8229600" cy="1143000"/>
          </a:xfrm>
        </p:spPr>
        <p:txBody>
          <a:bodyPr/>
          <a:lstStyle/>
          <a:p>
            <a:r>
              <a:rPr lang="en-US" altLang="en-US" smtClean="0"/>
              <a:t>Policy Implementation</a:t>
            </a:r>
          </a:p>
        </p:txBody>
      </p:sp>
      <p:sp>
        <p:nvSpPr>
          <p:cNvPr id="25603" name="Content Placeholder 2"/>
          <p:cNvSpPr>
            <a:spLocks noGrp="1"/>
          </p:cNvSpPr>
          <p:nvPr>
            <p:ph idx="1"/>
          </p:nvPr>
        </p:nvSpPr>
        <p:spPr>
          <a:xfrm>
            <a:off x="381000" y="990600"/>
            <a:ext cx="8229600" cy="4525963"/>
          </a:xfrm>
        </p:spPr>
        <p:txBody>
          <a:bodyPr/>
          <a:lstStyle/>
          <a:p>
            <a:r>
              <a:rPr lang="en-US" altLang="en-US" sz="3600" smtClean="0"/>
              <a:t>Bureaucrats shape implementation of policy!</a:t>
            </a:r>
          </a:p>
          <a:p>
            <a:pPr lvl="1"/>
            <a:r>
              <a:rPr lang="en-US" altLang="en-US" sz="3200" smtClean="0"/>
              <a:t>Can implement policy with much discretion</a:t>
            </a:r>
          </a:p>
          <a:p>
            <a:r>
              <a:rPr lang="en-US" altLang="en-US" b="1" smtClean="0"/>
              <a:t>Policy implementation: </a:t>
            </a:r>
            <a:r>
              <a:rPr lang="en-US" altLang="en-US" smtClean="0"/>
              <a:t>When Congress creates a new program, it does not establish all the details on how the policy will be implemented.</a:t>
            </a:r>
          </a:p>
          <a:p>
            <a:pPr lvl="1"/>
            <a:r>
              <a:rPr lang="en-US" altLang="en-US" smtClean="0"/>
              <a:t>Congress passes </a:t>
            </a:r>
            <a:r>
              <a:rPr lang="en-US" altLang="en-US" b="1" smtClean="0"/>
              <a:t>enabling legislation,</a:t>
            </a:r>
            <a:r>
              <a:rPr lang="en-US" altLang="en-US" smtClean="0"/>
              <a:t> which grants power to an agency to work out the specifics. Although the agency must stay within some bounds, it has a great deal of latitude</a:t>
            </a:r>
          </a:p>
          <a:p>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229600" cy="1143000"/>
          </a:xfrm>
        </p:spPr>
        <p:txBody>
          <a:bodyPr/>
          <a:lstStyle/>
          <a:p>
            <a:r>
              <a:rPr lang="en-US" altLang="en-US" smtClean="0"/>
              <a:t>Implementation</a:t>
            </a:r>
          </a:p>
        </p:txBody>
      </p:sp>
      <p:sp>
        <p:nvSpPr>
          <p:cNvPr id="26627" name="Content Placeholder 2"/>
          <p:cNvSpPr>
            <a:spLocks noGrp="1"/>
          </p:cNvSpPr>
          <p:nvPr>
            <p:ph idx="1"/>
          </p:nvPr>
        </p:nvSpPr>
        <p:spPr>
          <a:xfrm>
            <a:off x="152400" y="685800"/>
            <a:ext cx="8229600" cy="4525963"/>
          </a:xfrm>
        </p:spPr>
        <p:txBody>
          <a:bodyPr/>
          <a:lstStyle/>
          <a:p>
            <a:r>
              <a:rPr lang="en-US" altLang="en-US" sz="2400" smtClean="0"/>
              <a:t>Implementation is the translation of policy goals into rules and standard operating procedures</a:t>
            </a:r>
          </a:p>
          <a:p>
            <a:r>
              <a:rPr lang="en-US" altLang="en-US" sz="2400" smtClean="0"/>
              <a:t>Congress provides federal agencies with general mandates, leaving agencies with administrative discretion to set specific guidelines for a given problem or situation.</a:t>
            </a:r>
          </a:p>
          <a:p>
            <a:pPr lvl="1" eaLnBrk="1" hangingPunct="1"/>
            <a:r>
              <a:rPr lang="en-US" altLang="en-US" sz="2400" b="1" smtClean="0"/>
              <a:t>Discretionary Authority</a:t>
            </a:r>
          </a:p>
          <a:p>
            <a:pPr lvl="2" eaLnBrk="1" hangingPunct="1"/>
            <a:r>
              <a:rPr lang="en-US" altLang="en-US" sz="2000" smtClean="0"/>
              <a:t>Congress lacks expertise…defer to agencies</a:t>
            </a:r>
          </a:p>
          <a:p>
            <a:pPr lvl="2" eaLnBrk="1" hangingPunct="1"/>
            <a:r>
              <a:rPr lang="en-US" altLang="en-US" sz="2000" smtClean="0"/>
              <a:t>Make powers based on implied authority</a:t>
            </a:r>
          </a:p>
          <a:p>
            <a:pPr lvl="2" eaLnBrk="1" hangingPunct="1"/>
            <a:r>
              <a:rPr lang="en-US" altLang="en-US" sz="2000" smtClean="0"/>
              <a:t>Adds efficiency to the system</a:t>
            </a:r>
          </a:p>
          <a:p>
            <a:pPr lvl="2" eaLnBrk="1" hangingPunct="1"/>
            <a:r>
              <a:rPr lang="en-US" altLang="en-US" sz="2000" smtClean="0"/>
              <a:t>Decision making: Decentralized (Police)</a:t>
            </a:r>
          </a:p>
          <a:p>
            <a:r>
              <a:rPr lang="en-US" altLang="en-US" sz="2400" smtClean="0"/>
              <a:t>Implementation can break down for numerous reasons</a:t>
            </a:r>
          </a:p>
          <a:p>
            <a:pPr lvl="1"/>
            <a:r>
              <a:rPr lang="en-US" altLang="en-US" sz="2000" smtClean="0"/>
              <a:t>Conflicting goals, faulty program design, lack of financial resources, and fragmentation of responsibility, LACK OF POLITICAL SUPPORT, revolving door, Iron Triangles</a:t>
            </a:r>
          </a:p>
          <a:p>
            <a:pPr lvl="1"/>
            <a:r>
              <a:rPr lang="en-US" altLang="en-US" sz="2000" smtClean="0"/>
              <a:t>Prior Dept. of Homeland Security…46 agencies involved in counter-terror</a:t>
            </a:r>
          </a:p>
          <a:p>
            <a:pPr eaLnBrk="1" hangingPunct="1"/>
            <a:endParaRPr lang="en-US" altLang="en-US" smtClean="0"/>
          </a:p>
          <a:p>
            <a:pPr lvl="1"/>
            <a:endParaRPr lang="en-US" altLang="en-US" sz="2000" smtClean="0"/>
          </a:p>
        </p:txBody>
      </p:sp>
      <p:sp>
        <p:nvSpPr>
          <p:cNvPr id="26628" name="Rectangle 3"/>
          <p:cNvSpPr>
            <a:spLocks noChangeArrowheads="1"/>
          </p:cNvSpPr>
          <p:nvPr/>
        </p:nvSpPr>
        <p:spPr bwMode="auto">
          <a:xfrm>
            <a:off x="37338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u="sng">
                <a:hlinkClick r:id="rId2"/>
              </a:rPr>
              <a:t>ATF: Video Clip 1</a:t>
            </a:r>
            <a:endParaRPr lang="en-US" altLang="en-US"/>
          </a:p>
          <a:p>
            <a:pPr algn="ctr" eaLnBrk="1" hangingPunct="1"/>
            <a:r>
              <a:rPr lang="en-US" altLang="en-US" u="sng">
                <a:hlinkClick r:id="rId3"/>
              </a:rPr>
              <a:t>ATF: Video Clip 2</a:t>
            </a: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r>
              <a:rPr lang="en-US" altLang="en-US" b="1" smtClean="0"/>
              <a:t>Bureaucracy…Free of Politics? </a:t>
            </a:r>
          </a:p>
        </p:txBody>
      </p:sp>
      <p:sp>
        <p:nvSpPr>
          <p:cNvPr id="27651" name="Content Placeholder 2"/>
          <p:cNvSpPr>
            <a:spLocks noGrp="1"/>
          </p:cNvSpPr>
          <p:nvPr>
            <p:ph idx="1"/>
          </p:nvPr>
        </p:nvSpPr>
        <p:spPr>
          <a:xfrm>
            <a:off x="533400" y="914400"/>
            <a:ext cx="8229600" cy="4525963"/>
          </a:xfrm>
        </p:spPr>
        <p:txBody>
          <a:bodyPr/>
          <a:lstStyle/>
          <a:p>
            <a:r>
              <a:rPr lang="en-US" altLang="en-US" smtClean="0"/>
              <a:t>“A popular misnomer is that bureaucrats just carry out the laws passed by Congress and the president, without any discretion or political motives. In reality, bureaucracies are inherently political organizations with wide discretion. The political nature of bureaucracy stems in part from the fact that bureaucrats must answer to the president, who expects the bureaucracy to respond to his policy wishes, and Congress, which controls a bureaucracy's budget.”  --</a:t>
            </a:r>
            <a:r>
              <a:rPr lang="en-US" altLang="en-US" sz="2400" smtClean="0"/>
              <a:t>Learner</a:t>
            </a:r>
            <a:r>
              <a:rPr lang="en-US" altLang="en-US" smtClean="0"/>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175"/>
            <a:ext cx="8229600" cy="1143000"/>
          </a:xfrm>
        </p:spPr>
        <p:txBody>
          <a:bodyPr/>
          <a:lstStyle/>
          <a:p>
            <a:pPr eaLnBrk="1" hangingPunct="1"/>
            <a:r>
              <a:rPr lang="en-US" altLang="en-US" b="1" smtClean="0"/>
              <a:t>Executive Control on Bureaucracy</a:t>
            </a:r>
          </a:p>
        </p:txBody>
      </p:sp>
      <p:sp>
        <p:nvSpPr>
          <p:cNvPr id="16387" name="Content Placeholder 2"/>
          <p:cNvSpPr>
            <a:spLocks noGrp="1"/>
          </p:cNvSpPr>
          <p:nvPr>
            <p:ph sz="half" idx="1"/>
          </p:nvPr>
        </p:nvSpPr>
        <p:spPr>
          <a:xfrm>
            <a:off x="0" y="914400"/>
            <a:ext cx="4800600" cy="4525963"/>
          </a:xfrm>
        </p:spPr>
        <p:txBody>
          <a:bodyPr/>
          <a:lstStyle/>
          <a:p>
            <a:pPr eaLnBrk="1" hangingPunct="1"/>
            <a:r>
              <a:rPr lang="en-US" altLang="en-US" sz="2400" smtClean="0"/>
              <a:t>President appoints senior agency heads and subheads</a:t>
            </a:r>
          </a:p>
          <a:p>
            <a:pPr lvl="1" eaLnBrk="1" hangingPunct="1"/>
            <a:r>
              <a:rPr lang="en-US" altLang="en-US" sz="2000" smtClean="0"/>
              <a:t>Way for President to exercise control over agency</a:t>
            </a:r>
          </a:p>
          <a:p>
            <a:pPr lvl="1" eaLnBrk="1" hangingPunct="1"/>
            <a:r>
              <a:rPr lang="en-US" altLang="en-US" sz="2000" smtClean="0"/>
              <a:t>Who a pres. Appts. Influences how agency will be managed</a:t>
            </a:r>
          </a:p>
          <a:p>
            <a:pPr lvl="1" eaLnBrk="1" hangingPunct="1"/>
            <a:r>
              <a:rPr lang="en-US" altLang="en-US" sz="2000" smtClean="0"/>
              <a:t>Can also exert influence by refusing to fill appointments/appt. weak nominee…Why would Pres. Do this?</a:t>
            </a:r>
          </a:p>
          <a:p>
            <a:pPr eaLnBrk="1" hangingPunct="1"/>
            <a:r>
              <a:rPr lang="en-US" altLang="en-US" sz="2400" smtClean="0"/>
              <a:t>OMB—Can </a:t>
            </a:r>
            <a:r>
              <a:rPr lang="en-US" altLang="en-US" sz="2400" i="1" smtClean="0"/>
              <a:t>recommend</a:t>
            </a:r>
            <a:r>
              <a:rPr lang="en-US" altLang="en-US" sz="2400" smtClean="0"/>
              <a:t> increases or decreases in budget</a:t>
            </a:r>
          </a:p>
          <a:p>
            <a:pPr eaLnBrk="1" hangingPunct="1"/>
            <a:r>
              <a:rPr lang="en-US" altLang="en-US" sz="2400" smtClean="0"/>
              <a:t>Screen rules proposed by exec. Branch agencies</a:t>
            </a:r>
          </a:p>
          <a:p>
            <a:pPr eaLnBrk="1" hangingPunct="1"/>
            <a:r>
              <a:rPr lang="en-US" altLang="en-US" sz="2400" smtClean="0"/>
              <a:t>Reduce/Strengthen enforcement </a:t>
            </a:r>
          </a:p>
          <a:p>
            <a:pPr lvl="1" eaLnBrk="1" hangingPunct="1"/>
            <a:r>
              <a:rPr lang="en-US" altLang="en-US" sz="2000" smtClean="0"/>
              <a:t>Executive Orders</a:t>
            </a:r>
          </a:p>
        </p:txBody>
      </p:sp>
      <p:sp>
        <p:nvSpPr>
          <p:cNvPr id="23556" name="Content Placeholder 1"/>
          <p:cNvSpPr>
            <a:spLocks noGrp="1"/>
          </p:cNvSpPr>
          <p:nvPr>
            <p:ph sz="half" idx="2"/>
          </p:nvPr>
        </p:nvSpPr>
        <p:spPr>
          <a:xfrm>
            <a:off x="4800600" y="914400"/>
            <a:ext cx="4038600" cy="4525963"/>
          </a:xfrm>
        </p:spPr>
        <p:txBody>
          <a:bodyPr/>
          <a:lstStyle/>
          <a:p>
            <a:r>
              <a:rPr lang="en-US" altLang="en-US" b="1" smtClean="0"/>
              <a:t>Limits on Presidents Power</a:t>
            </a:r>
          </a:p>
          <a:p>
            <a:pPr lvl="1"/>
            <a:r>
              <a:rPr lang="en-US" altLang="en-US" sz="1800" smtClean="0"/>
              <a:t>Senate has power to confirm appointments</a:t>
            </a:r>
          </a:p>
          <a:p>
            <a:pPr lvl="1"/>
            <a:r>
              <a:rPr lang="en-US" altLang="en-US" sz="1800" smtClean="0"/>
              <a:t>Heads of Reg. Commissions serve long, staggered terms, can’t be removed by President (although appt. by pres./congress)</a:t>
            </a:r>
          </a:p>
          <a:p>
            <a:pPr lvl="1"/>
            <a:r>
              <a:rPr lang="en-US" altLang="en-US" sz="1800" smtClean="0"/>
              <a:t>Civil Servants: Career officials-Serve across administrations</a:t>
            </a:r>
          </a:p>
          <a:p>
            <a:pPr lvl="1"/>
            <a:r>
              <a:rPr lang="en-US" altLang="en-US" sz="1800" smtClean="0"/>
              <a:t>Agency heads often develop strong loyalty to their departments and thus don’t aggressively pursue president’s policy agenda</a:t>
            </a:r>
          </a:p>
          <a:p>
            <a:pPr lvl="2"/>
            <a:r>
              <a:rPr lang="en-US" altLang="en-US" sz="1600" smtClean="0"/>
              <a:t>Agencies can stall on implementation; reduce enforcement; relax reg.</a:t>
            </a:r>
          </a:p>
        </p:txBody>
      </p:sp>
      <p:sp>
        <p:nvSpPr>
          <p:cNvPr id="28677" name="Rectangle 4"/>
          <p:cNvSpPr>
            <a:spLocks noChangeArrowheads="1"/>
          </p:cNvSpPr>
          <p:nvPr/>
        </p:nvSpPr>
        <p:spPr bwMode="auto">
          <a:xfrm>
            <a:off x="2895600" y="60960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2"/>
              </a:rPr>
              <a:t>President calling for Reorganization Power</a:t>
            </a:r>
            <a:endParaRPr lang="en-US" altLang="en-US"/>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355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55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7463"/>
            <a:ext cx="8229600" cy="1143000"/>
          </a:xfrm>
        </p:spPr>
        <p:txBody>
          <a:bodyPr/>
          <a:lstStyle/>
          <a:p>
            <a:r>
              <a:rPr lang="en-US" altLang="en-US" b="1" smtClean="0"/>
              <a:t>Judicial/I.G. Control of Bureaucracy</a:t>
            </a:r>
          </a:p>
        </p:txBody>
      </p:sp>
      <p:sp>
        <p:nvSpPr>
          <p:cNvPr id="25603" name="Content Placeholder 2"/>
          <p:cNvSpPr>
            <a:spLocks noGrp="1"/>
          </p:cNvSpPr>
          <p:nvPr>
            <p:ph idx="1"/>
          </p:nvPr>
        </p:nvSpPr>
        <p:spPr>
          <a:xfrm>
            <a:off x="228600" y="838200"/>
            <a:ext cx="8686800" cy="4525963"/>
          </a:xfrm>
        </p:spPr>
        <p:txBody>
          <a:bodyPr/>
          <a:lstStyle/>
          <a:p>
            <a:r>
              <a:rPr lang="en-US" altLang="en-US" sz="2800" b="1" smtClean="0"/>
              <a:t>Courts</a:t>
            </a:r>
          </a:p>
          <a:p>
            <a:pPr lvl="1"/>
            <a:r>
              <a:rPr lang="en-US" altLang="en-US" sz="2400" smtClean="0"/>
              <a:t>Judicial Review: can declare bur. actions unconstitutional</a:t>
            </a:r>
          </a:p>
          <a:p>
            <a:pPr lvl="1"/>
            <a:r>
              <a:rPr lang="en-US" altLang="en-US" sz="2400" smtClean="0"/>
              <a:t>Decisions limiting bureaucratic practices</a:t>
            </a:r>
          </a:p>
          <a:p>
            <a:r>
              <a:rPr lang="en-US" altLang="en-US" sz="2800" b="1" smtClean="0"/>
              <a:t>Interest Groups</a:t>
            </a:r>
          </a:p>
          <a:p>
            <a:pPr lvl="1"/>
            <a:r>
              <a:rPr lang="en-US" altLang="en-US" sz="2400" smtClean="0"/>
              <a:t>May be consulted/write rules/regulations for their own industry</a:t>
            </a:r>
          </a:p>
          <a:p>
            <a:pPr lvl="1"/>
            <a:r>
              <a:rPr lang="en-US" altLang="en-US" sz="2400" smtClean="0"/>
              <a:t>I.G. Lobby Bureaucracy &amp; on behalf of Bureaucracy/ 1</a:t>
            </a:r>
            <a:r>
              <a:rPr lang="en-US" altLang="en-US" sz="2400" baseline="30000" smtClean="0"/>
              <a:t>st</a:t>
            </a:r>
            <a:r>
              <a:rPr lang="en-US" altLang="en-US" sz="2400" smtClean="0"/>
              <a:t> Amendment</a:t>
            </a:r>
          </a:p>
          <a:p>
            <a:pPr lvl="2"/>
            <a:r>
              <a:rPr lang="en-US" altLang="en-US" sz="2000" smtClean="0"/>
              <a:t>Speech, protests, media usage</a:t>
            </a:r>
          </a:p>
          <a:p>
            <a:pPr lvl="2"/>
            <a:r>
              <a:rPr lang="en-US" altLang="en-US" sz="2000" b="1" smtClean="0"/>
              <a:t>Can secure Congressional support for bur. agencies</a:t>
            </a:r>
          </a:p>
          <a:p>
            <a:pPr lvl="1"/>
            <a:r>
              <a:rPr lang="en-US" altLang="en-US" sz="2400" smtClean="0"/>
              <a:t>Litigation</a:t>
            </a:r>
          </a:p>
          <a:p>
            <a:pPr lvl="1"/>
            <a:r>
              <a:rPr lang="en-US" altLang="en-US" sz="2400" smtClean="0"/>
              <a:t>Revolving Door…How is this at play?</a:t>
            </a:r>
          </a:p>
          <a:p>
            <a:pPr lvl="1"/>
            <a:r>
              <a:rPr lang="en-US" altLang="en-US" sz="2400" smtClean="0"/>
              <a:t>Iron Triangles/Issue Networkds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143000"/>
          </a:xfrm>
        </p:spPr>
        <p:txBody>
          <a:bodyPr/>
          <a:lstStyle/>
          <a:p>
            <a:pPr eaLnBrk="1" hangingPunct="1"/>
            <a:r>
              <a:rPr lang="en-US" altLang="en-US" b="1" smtClean="0"/>
              <a:t>Congressional Control of Bureaucracy</a:t>
            </a:r>
          </a:p>
        </p:txBody>
      </p:sp>
      <p:sp>
        <p:nvSpPr>
          <p:cNvPr id="17411" name="Content Placeholder 2"/>
          <p:cNvSpPr>
            <a:spLocks noGrp="1"/>
          </p:cNvSpPr>
          <p:nvPr>
            <p:ph idx="1"/>
          </p:nvPr>
        </p:nvSpPr>
        <p:spPr>
          <a:xfrm>
            <a:off x="0" y="762000"/>
            <a:ext cx="8686800" cy="4525963"/>
          </a:xfrm>
        </p:spPr>
        <p:txBody>
          <a:bodyPr/>
          <a:lstStyle/>
          <a:p>
            <a:pPr eaLnBrk="1" hangingPunct="1"/>
            <a:r>
              <a:rPr lang="en-US" altLang="en-US" sz="2800" smtClean="0"/>
              <a:t>Congress (not just exec.) has authority over fed. Bureaucracy…creates checks and balances, but can lead to agencies playing one branch against another.</a:t>
            </a:r>
          </a:p>
          <a:p>
            <a:pPr lvl="1" eaLnBrk="1" hangingPunct="1"/>
            <a:r>
              <a:rPr lang="en-US" altLang="en-US" sz="2400" smtClean="0"/>
              <a:t>Create agencies…define them; change their jurisdiction</a:t>
            </a:r>
          </a:p>
          <a:p>
            <a:pPr lvl="1" eaLnBrk="1" hangingPunct="1"/>
            <a:r>
              <a:rPr lang="en-US" altLang="en-US" sz="2400" smtClean="0"/>
              <a:t>Power of the Purse…control budget</a:t>
            </a:r>
          </a:p>
          <a:p>
            <a:pPr lvl="1" eaLnBrk="1" hangingPunct="1"/>
            <a:r>
              <a:rPr lang="en-US" altLang="en-US" sz="2400" smtClean="0"/>
              <a:t>Pass legislation impacting bureaucracy</a:t>
            </a:r>
          </a:p>
          <a:p>
            <a:pPr lvl="1" eaLnBrk="1" hangingPunct="1"/>
            <a:r>
              <a:rPr lang="en-US" altLang="en-US" sz="2400" smtClean="0"/>
              <a:t>Approves Appointments</a:t>
            </a:r>
          </a:p>
          <a:p>
            <a:pPr lvl="1" eaLnBrk="1" hangingPunct="1"/>
            <a:r>
              <a:rPr lang="en-US" altLang="en-US" sz="2400" smtClean="0"/>
              <a:t>Bureaucratic overlap</a:t>
            </a:r>
          </a:p>
          <a:p>
            <a:pPr lvl="2" eaLnBrk="1" hangingPunct="1"/>
            <a:r>
              <a:rPr lang="en-US" altLang="en-US" sz="2000" smtClean="0"/>
              <a:t>Keep 1 agency from being all-powerful</a:t>
            </a:r>
          </a:p>
          <a:p>
            <a:pPr eaLnBrk="1" hangingPunct="1"/>
            <a:r>
              <a:rPr lang="en-US" altLang="en-US" sz="2800" smtClean="0"/>
              <a:t>Legislative Oversight</a:t>
            </a:r>
          </a:p>
          <a:p>
            <a:pPr lvl="1" eaLnBrk="1" hangingPunct="1"/>
            <a:r>
              <a:rPr lang="en-US" altLang="en-US" sz="2400" smtClean="0"/>
              <a:t>Hold leg. hearings to get info or investigate waste</a:t>
            </a:r>
          </a:p>
          <a:p>
            <a:pPr lvl="1" eaLnBrk="1" hangingPunct="1"/>
            <a:r>
              <a:rPr lang="en-US" altLang="en-US" sz="2400" smtClean="0"/>
              <a:t>Reorganize an agency/set new guidelines for an agency</a:t>
            </a:r>
          </a:p>
          <a:p>
            <a:pPr lvl="1" eaLnBrk="1" hangingPunct="1"/>
            <a:r>
              <a:rPr lang="en-US" altLang="en-US" sz="2400" smtClean="0"/>
              <a:t>Power of Purse</a:t>
            </a:r>
          </a:p>
          <a:p>
            <a:pPr lvl="1" eaLnBrk="1" hangingPunct="1"/>
            <a:r>
              <a:rPr lang="en-US" altLang="en-US" sz="2400" smtClean="0"/>
              <a:t>Sunset Provisions</a:t>
            </a:r>
          </a:p>
          <a:p>
            <a:pPr eaLnBrk="1" hangingPunct="1"/>
            <a:endParaRPr lang="en-US" altLang="en-US" smtClean="0"/>
          </a:p>
        </p:txBody>
      </p:sp>
      <p:sp>
        <p:nvSpPr>
          <p:cNvPr id="30724" name="Rectangle 4"/>
          <p:cNvSpPr>
            <a:spLocks noChangeArrowheads="1"/>
          </p:cNvSpPr>
          <p:nvPr/>
        </p:nvSpPr>
        <p:spPr bwMode="auto">
          <a:xfrm>
            <a:off x="4572000" y="6534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Crash Course--Controlling Bureaucracies</a:t>
            </a:r>
            <a:endParaRPr lang="en-US"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How Does Bureaucracy Maintains Its Independence</a:t>
            </a:r>
          </a:p>
        </p:txBody>
      </p:sp>
      <p:sp>
        <p:nvSpPr>
          <p:cNvPr id="31747" name="Content Placeholder 3"/>
          <p:cNvSpPr>
            <a:spLocks noGrp="1"/>
          </p:cNvSpPr>
          <p:nvPr>
            <p:ph sz="half" idx="1"/>
          </p:nvPr>
        </p:nvSpPr>
        <p:spPr>
          <a:xfrm>
            <a:off x="228600" y="1600200"/>
            <a:ext cx="4419600" cy="4525963"/>
          </a:xfrm>
        </p:spPr>
        <p:txBody>
          <a:bodyPr/>
          <a:lstStyle/>
          <a:p>
            <a:r>
              <a:rPr lang="en-US" altLang="en-US" smtClean="0"/>
              <a:t>Nature of the Bureaucracy</a:t>
            </a:r>
          </a:p>
          <a:p>
            <a:pPr lvl="1"/>
            <a:r>
              <a:rPr lang="en-US" altLang="en-US" smtClean="0"/>
              <a:t>Large</a:t>
            </a:r>
          </a:p>
          <a:p>
            <a:pPr lvl="1"/>
            <a:r>
              <a:rPr lang="en-US" altLang="en-US" smtClean="0"/>
              <a:t>Tenure protections/hard to fire</a:t>
            </a:r>
          </a:p>
          <a:p>
            <a:pPr lvl="1"/>
            <a:r>
              <a:rPr lang="en-US" altLang="en-US" smtClean="0"/>
              <a:t>Specialized Units</a:t>
            </a:r>
          </a:p>
          <a:p>
            <a:pPr lvl="1"/>
            <a:r>
              <a:rPr lang="en-US" altLang="en-US" smtClean="0"/>
              <a:t>Indep. Reg. commissions </a:t>
            </a:r>
          </a:p>
          <a:p>
            <a:pPr lvl="2"/>
            <a:r>
              <a:rPr lang="en-US" altLang="en-US" smtClean="0"/>
              <a:t>Commissioners can’t be removed by presidents …long tenures</a:t>
            </a:r>
          </a:p>
        </p:txBody>
      </p:sp>
      <p:sp>
        <p:nvSpPr>
          <p:cNvPr id="31748" name="Content Placeholder 4"/>
          <p:cNvSpPr>
            <a:spLocks noGrp="1"/>
          </p:cNvSpPr>
          <p:nvPr>
            <p:ph sz="half" idx="2"/>
          </p:nvPr>
        </p:nvSpPr>
        <p:spPr>
          <a:xfrm>
            <a:off x="4648200" y="1600200"/>
            <a:ext cx="4495800" cy="4525963"/>
          </a:xfrm>
        </p:spPr>
        <p:txBody>
          <a:bodyPr/>
          <a:lstStyle/>
          <a:p>
            <a:r>
              <a:rPr lang="en-US" altLang="en-US" smtClean="0"/>
              <a:t>Public Policy Concerns</a:t>
            </a:r>
          </a:p>
          <a:p>
            <a:pPr lvl="1"/>
            <a:r>
              <a:rPr lang="en-US" altLang="en-US" smtClean="0"/>
              <a:t>Expertise Required</a:t>
            </a:r>
          </a:p>
          <a:p>
            <a:pPr lvl="1"/>
            <a:r>
              <a:rPr lang="en-US" altLang="en-US" smtClean="0"/>
              <a:t>Delegated authority…b/c Congress/Pres. Can’t handle it all…</a:t>
            </a:r>
          </a:p>
          <a:p>
            <a:pPr lvl="1"/>
            <a:r>
              <a:rPr lang="en-US" altLang="en-US" smtClean="0"/>
              <a:t>Discretionary Authority…fill in gaps in legislation</a:t>
            </a:r>
          </a:p>
          <a:p>
            <a:pPr lvl="2"/>
            <a:r>
              <a:rPr lang="en-US" altLang="en-US" smtClean="0"/>
              <a:t>Write Rules/Regulation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sp>
        <p:nvSpPr>
          <p:cNvPr id="3075" name="Content Placeholder 2"/>
          <p:cNvSpPr>
            <a:spLocks noGrp="1"/>
          </p:cNvSpPr>
          <p:nvPr>
            <p:ph idx="1"/>
          </p:nvPr>
        </p:nvSpPr>
        <p:spPr/>
        <p:txBody>
          <a:bodyPr/>
          <a:lstStyle/>
          <a:p>
            <a:pPr eaLnBrk="1" hangingPunct="1"/>
            <a:endParaRPr lang="en-US" altLang="en-US" smtClean="0"/>
          </a:p>
        </p:txBody>
      </p:sp>
      <p:pic>
        <p:nvPicPr>
          <p:cNvPr id="3076" name="Picture 5" descr="carto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722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artoo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
            <a:ext cx="4191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Bureaucracy_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392488"/>
            <a:ext cx="36576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Bureaucracy and Policymaking</a:t>
            </a:r>
          </a:p>
        </p:txBody>
      </p:sp>
      <p:sp>
        <p:nvSpPr>
          <p:cNvPr id="32771" name="Content Placeholder 2"/>
          <p:cNvSpPr>
            <a:spLocks noGrp="1"/>
          </p:cNvSpPr>
          <p:nvPr>
            <p:ph idx="1"/>
          </p:nvPr>
        </p:nvSpPr>
        <p:spPr/>
        <p:txBody>
          <a:bodyPr/>
          <a:lstStyle/>
          <a:p>
            <a:r>
              <a:rPr lang="en-US" altLang="en-US" smtClean="0"/>
              <a:t>“In theory, federal bureaucracies merely carry out the policies enacted by Congress and the president. In practice, however, many scholars argue that the bureaucracy plays a significant role in federal policymaking via iron triangles and issue networks.”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Iron Triangles</a:t>
            </a:r>
          </a:p>
        </p:txBody>
      </p:sp>
      <p:sp>
        <p:nvSpPr>
          <p:cNvPr id="33795" name="Content Placeholder 2"/>
          <p:cNvSpPr>
            <a:spLocks noGrp="1"/>
          </p:cNvSpPr>
          <p:nvPr>
            <p:ph idx="1"/>
          </p:nvPr>
        </p:nvSpPr>
        <p:spPr>
          <a:xfrm>
            <a:off x="457200" y="1295400"/>
            <a:ext cx="8229600" cy="4525963"/>
          </a:xfrm>
        </p:spPr>
        <p:txBody>
          <a:bodyPr/>
          <a:lstStyle/>
          <a:p>
            <a:pPr marL="342900" lvl="1" indent="-342900">
              <a:buFont typeface="Arial" panose="020B0604020202020204" pitchFamily="34" charset="0"/>
              <a:buChar char="•"/>
            </a:pPr>
            <a:r>
              <a:rPr lang="en-US" altLang="en-US" sz="2400" b="1" smtClean="0"/>
              <a:t>Iron Triangle</a:t>
            </a:r>
            <a:r>
              <a:rPr lang="en-US" altLang="en-US" sz="2400" smtClean="0"/>
              <a:t>:  a close relationship between an </a:t>
            </a:r>
            <a:r>
              <a:rPr lang="en-US" altLang="en-US" sz="2400" i="1" smtClean="0"/>
              <a:t>agency</a:t>
            </a:r>
            <a:r>
              <a:rPr lang="en-US" altLang="en-US" sz="2400" smtClean="0"/>
              <a:t>, a congressional </a:t>
            </a:r>
            <a:r>
              <a:rPr lang="en-US" altLang="en-US" sz="2400" i="1" smtClean="0"/>
              <a:t>committee</a:t>
            </a:r>
            <a:r>
              <a:rPr lang="en-US" altLang="en-US" sz="2400" smtClean="0"/>
              <a:t>, and an </a:t>
            </a:r>
            <a:r>
              <a:rPr lang="en-US" altLang="en-US" sz="2400" i="1" smtClean="0"/>
              <a:t>interest group</a:t>
            </a:r>
            <a:r>
              <a:rPr lang="en-US" altLang="en-US" sz="2400" smtClean="0"/>
              <a:t> that all deal with the same policy are that  often becomes a </a:t>
            </a:r>
            <a:r>
              <a:rPr lang="en-US" altLang="en-US" sz="2400" i="1" smtClean="0"/>
              <a:t>mutually advantageous</a:t>
            </a:r>
            <a:r>
              <a:rPr lang="en-US" altLang="en-US" sz="2400" smtClean="0"/>
              <a:t> alliance.</a:t>
            </a:r>
            <a:endParaRPr lang="en-US" altLang="en-US" sz="2000" smtClean="0"/>
          </a:p>
          <a:p>
            <a:endParaRPr lang="en-US" altLang="en-US" smtClean="0"/>
          </a:p>
        </p:txBody>
      </p:sp>
      <p:pic>
        <p:nvPicPr>
          <p:cNvPr id="33796" name="Picture 2" descr="http://images.tdaxp.com/tdaxp_upload/iron_triangle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413226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p:cNvSpPr>
            <a:spLocks noChangeArrowheads="1"/>
          </p:cNvSpPr>
          <p:nvPr/>
        </p:nvSpPr>
        <p:spPr bwMode="auto">
          <a:xfrm>
            <a:off x="21336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hlinkClick r:id="rId3"/>
              </a:rPr>
              <a:t>Iron Triangles Explained</a:t>
            </a:r>
            <a:endParaRPr lang="en-US" altLang="en-US"/>
          </a:p>
          <a:p>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altLang="en-US" smtClean="0"/>
              <a:t>Military Industrial Complex</a:t>
            </a:r>
          </a:p>
        </p:txBody>
      </p:sp>
      <p:sp>
        <p:nvSpPr>
          <p:cNvPr id="34819" name="Rectangle 1"/>
          <p:cNvSpPr>
            <a:spLocks noChangeArrowheads="1"/>
          </p:cNvSpPr>
          <p:nvPr/>
        </p:nvSpPr>
        <p:spPr bwMode="auto">
          <a:xfrm>
            <a:off x="228600" y="887413"/>
            <a:ext cx="89154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i="1">
                <a:latin typeface="Calibri" panose="020F0502020204030204" pitchFamily="34" charset="0"/>
                <a:cs typeface="Times New Roman" panose="02020603050405020304" pitchFamily="18" charset="0"/>
              </a:rPr>
              <a:t>“A vital element in keeping the peace is our military establishment. Our arms must be mighty, ready for instant action, so that no potential aggressor may be tempted to risk his own destruction...</a:t>
            </a:r>
          </a:p>
          <a:p>
            <a:endParaRPr lang="en-US" altLang="en-US" sz="1100"/>
          </a:p>
          <a:p>
            <a:r>
              <a:rPr lang="en-US" altLang="en-US" sz="2000" i="1">
                <a:latin typeface="Calibri" panose="020F0502020204030204" pitchFamily="34" charset="0"/>
                <a:cs typeface="Times New Roman" panose="02020603050405020304" pitchFamily="18" charset="0"/>
              </a:rPr>
              <a:t>This conjunction of an immense military establishment and a large arms industry is new in the American experience. The total influence — economic, political, even spiritual — is felt in every city, every statehouse, every office of the federal government. We recognize the imperative need for this development. Yet we must not fail to comprehend its grave implications. Our toil, resources and livelihood are all involved; so is the very structure of our society. In the councils of government, </a:t>
            </a:r>
            <a:r>
              <a:rPr lang="en-US" altLang="en-US" sz="2000" b="1" i="1">
                <a:latin typeface="Calibri" panose="020F0502020204030204" pitchFamily="34" charset="0"/>
                <a:cs typeface="Times New Roman" panose="02020603050405020304" pitchFamily="18" charset="0"/>
              </a:rPr>
              <a:t>we must guard against the acquisition of unwarranted influence, whether sought or unsought, by the military-industrial complex</a:t>
            </a:r>
            <a:r>
              <a:rPr lang="en-US" altLang="en-US" sz="2000" i="1">
                <a:latin typeface="Calibri" panose="020F0502020204030204" pitchFamily="34" charset="0"/>
                <a:cs typeface="Times New Roman" panose="02020603050405020304" pitchFamily="18" charset="0"/>
              </a:rPr>
              <a:t>. The potential for the disastrous rise of misplaced power exists and will persist.</a:t>
            </a:r>
          </a:p>
          <a:p>
            <a:endParaRPr lang="en-US" altLang="en-US" sz="1100"/>
          </a:p>
          <a:p>
            <a:r>
              <a:rPr lang="en-US" altLang="en-US" sz="2000" i="1">
                <a:latin typeface="Calibri" panose="020F0502020204030204" pitchFamily="34" charset="0"/>
                <a:cs typeface="Times New Roman" panose="02020603050405020304" pitchFamily="18" charset="0"/>
              </a:rPr>
              <a:t>We must never let the weight of this combination endanger our liberties or democratic processes. We should take nothing for granted. Only an alert and knowledgeable citizenry can compel the proper meshing of the huge industrial and military machinery of defense with our peaceful methods and goals so that security and liberty may prosper together.”</a:t>
            </a:r>
          </a:p>
          <a:p>
            <a:r>
              <a:rPr lang="en-US" altLang="en-US" sz="2000" i="1">
                <a:latin typeface="Calibri" panose="020F0502020204030204" pitchFamily="34" charset="0"/>
                <a:cs typeface="Times New Roman" panose="02020603050405020304" pitchFamily="18" charset="0"/>
              </a:rPr>
              <a:t>			—President Eisenhower; January 17, 1961</a:t>
            </a:r>
            <a:endParaRPr lang="en-US" altLang="en-US" sz="3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pPr eaLnBrk="1" hangingPunct="1"/>
            <a:r>
              <a:rPr lang="en-US" altLang="en-US" b="1" smtClean="0"/>
              <a:t>Two Theories of Influence</a:t>
            </a:r>
          </a:p>
        </p:txBody>
      </p:sp>
      <p:sp>
        <p:nvSpPr>
          <p:cNvPr id="3" name="Content Placeholder 2"/>
          <p:cNvSpPr>
            <a:spLocks noGrp="1"/>
          </p:cNvSpPr>
          <p:nvPr>
            <p:ph idx="1"/>
          </p:nvPr>
        </p:nvSpPr>
        <p:spPr>
          <a:xfrm>
            <a:off x="0" y="990600"/>
            <a:ext cx="5181600" cy="5867400"/>
          </a:xfrm>
        </p:spPr>
        <p:txBody>
          <a:bodyPr rtlCol="0">
            <a:normAutofit fontScale="62500" lnSpcReduction="20000"/>
          </a:bodyPr>
          <a:lstStyle/>
          <a:p>
            <a:pPr eaLnBrk="1" fontAlgn="auto" hangingPunct="1">
              <a:spcAft>
                <a:spcPts val="0"/>
              </a:spcAft>
              <a:defRPr/>
            </a:pPr>
            <a:r>
              <a:rPr lang="en-US" b="1" dirty="0" smtClean="0"/>
              <a:t>Iron Triangles/Sub-Governments</a:t>
            </a:r>
          </a:p>
          <a:p>
            <a:pPr lvl="1" eaLnBrk="1" fontAlgn="auto" hangingPunct="1">
              <a:spcAft>
                <a:spcPts val="0"/>
              </a:spcAft>
              <a:defRPr/>
            </a:pPr>
            <a:r>
              <a:rPr lang="en-US" dirty="0" smtClean="0"/>
              <a:t>Alliance of people from three groups: a congressional subcommittee that deals with an issue, the executive agency that enforces laws on that issue, and private interest groups. </a:t>
            </a:r>
          </a:p>
          <a:p>
            <a:pPr lvl="1" eaLnBrk="1" fontAlgn="auto" hangingPunct="1">
              <a:spcAft>
                <a:spcPts val="0"/>
              </a:spcAft>
              <a:defRPr/>
            </a:pPr>
            <a:r>
              <a:rPr lang="en-US" dirty="0" smtClean="0"/>
              <a:t>Often, the members of the triangle know each other well, and people frequently move from one corner of the triangle to another. </a:t>
            </a:r>
          </a:p>
          <a:p>
            <a:pPr lvl="1" eaLnBrk="1" fontAlgn="auto" hangingPunct="1">
              <a:spcAft>
                <a:spcPts val="0"/>
              </a:spcAft>
              <a:defRPr/>
            </a:pPr>
            <a:r>
              <a:rPr lang="en-US" dirty="0" smtClean="0"/>
              <a:t>The members of the iron triangle work together to create policy that serves their interests. </a:t>
            </a:r>
          </a:p>
          <a:p>
            <a:pPr lvl="1" eaLnBrk="1" fontAlgn="auto" hangingPunct="1">
              <a:spcAft>
                <a:spcPts val="0"/>
              </a:spcAft>
              <a:defRPr/>
            </a:pPr>
            <a:r>
              <a:rPr lang="en-US" dirty="0" smtClean="0"/>
              <a:t>Promote private interests; Bur. Shapes policy to </a:t>
            </a:r>
            <a:r>
              <a:rPr lang="en-US" b="1" dirty="0" smtClean="0"/>
              <a:t>benefit interest groups</a:t>
            </a:r>
          </a:p>
          <a:p>
            <a:pPr eaLnBrk="1" fontAlgn="auto" hangingPunct="1">
              <a:spcAft>
                <a:spcPts val="0"/>
              </a:spcAft>
              <a:defRPr/>
            </a:pPr>
            <a:r>
              <a:rPr lang="en-US" b="1" dirty="0" smtClean="0"/>
              <a:t>Issue Networks</a:t>
            </a:r>
          </a:p>
          <a:p>
            <a:pPr lvl="1" eaLnBrk="1" fontAlgn="auto" hangingPunct="1">
              <a:spcAft>
                <a:spcPts val="0"/>
              </a:spcAft>
              <a:defRPr/>
            </a:pPr>
            <a:r>
              <a:rPr lang="en-US" dirty="0" smtClean="0"/>
              <a:t>Includes policy experts, media pundits, congressional staffs, White House aides, academics, and interest groups who regularly debate an issue…</a:t>
            </a:r>
          </a:p>
          <a:p>
            <a:pPr lvl="1" eaLnBrk="1" fontAlgn="auto" hangingPunct="1">
              <a:spcAft>
                <a:spcPts val="0"/>
              </a:spcAft>
              <a:defRPr/>
            </a:pPr>
            <a:r>
              <a:rPr lang="en-US" dirty="0" smtClean="0"/>
              <a:t>Consist of wider range of people than iron triangle </a:t>
            </a:r>
          </a:p>
          <a:p>
            <a:pPr lvl="1" eaLnBrk="1" fontAlgn="auto" hangingPunct="1">
              <a:spcAft>
                <a:spcPts val="0"/>
              </a:spcAft>
              <a:defRPr/>
            </a:pPr>
            <a:r>
              <a:rPr lang="en-US" dirty="0" smtClean="0"/>
              <a:t>Unite to promote a single issue in govt. policy…generally target bureaucratic agencies</a:t>
            </a:r>
          </a:p>
        </p:txBody>
      </p:sp>
      <p:pic>
        <p:nvPicPr>
          <p:cNvPr id="35844" name="Picture 2" descr="http://images.tdaxp.com/tdaxp_upload/iron_triangle_m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413226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5486400" y="57150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How is the “Military Industrial Complex an example of an iron triangle?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74638"/>
            <a:ext cx="9144000" cy="1143000"/>
          </a:xfrm>
        </p:spPr>
        <p:txBody>
          <a:bodyPr/>
          <a:lstStyle/>
          <a:p>
            <a:r>
              <a:rPr lang="en-US" altLang="en-US" smtClean="0"/>
              <a:t>Iron Triangles: Impact on Democracy</a:t>
            </a:r>
          </a:p>
        </p:txBody>
      </p:sp>
      <p:sp>
        <p:nvSpPr>
          <p:cNvPr id="36867" name="Content Placeholder 2"/>
          <p:cNvSpPr>
            <a:spLocks noGrp="1"/>
          </p:cNvSpPr>
          <p:nvPr>
            <p:ph idx="1"/>
          </p:nvPr>
        </p:nvSpPr>
        <p:spPr>
          <a:xfrm>
            <a:off x="0" y="1295400"/>
            <a:ext cx="9144000" cy="4830763"/>
          </a:xfrm>
        </p:spPr>
        <p:txBody>
          <a:bodyPr/>
          <a:lstStyle/>
          <a:p>
            <a:r>
              <a:rPr lang="en-US" altLang="en-US" sz="2800" smtClean="0"/>
              <a:t>Impact on Democracy</a:t>
            </a:r>
          </a:p>
          <a:p>
            <a:pPr lvl="1"/>
            <a:r>
              <a:rPr lang="en-US" altLang="en-US" sz="2400" smtClean="0"/>
              <a:t>Does allow people more access to govt…however…</a:t>
            </a:r>
          </a:p>
          <a:p>
            <a:pPr lvl="1"/>
            <a:r>
              <a:rPr lang="en-US" altLang="en-US" sz="2400" smtClean="0"/>
              <a:t>Direct influence on public policy (legislation &amp; executive enforcement)</a:t>
            </a:r>
          </a:p>
          <a:p>
            <a:pPr lvl="2"/>
            <a:r>
              <a:rPr lang="en-US" altLang="en-US" sz="2000" smtClean="0"/>
              <a:t>How might iron triangles contribute to the budget deficit?</a:t>
            </a:r>
          </a:p>
          <a:p>
            <a:pPr lvl="1"/>
            <a:r>
              <a:rPr lang="en-US" altLang="en-US" sz="2400" smtClean="0"/>
              <a:t>Revolving Door</a:t>
            </a:r>
          </a:p>
          <a:p>
            <a:pPr lvl="2"/>
            <a:r>
              <a:rPr lang="en-US" altLang="en-US" sz="2000" smtClean="0"/>
              <a:t>How does the revolving door influence iron triangles?</a:t>
            </a:r>
          </a:p>
          <a:p>
            <a:pPr lvl="1"/>
            <a:r>
              <a:rPr lang="en-US" altLang="en-US" sz="2400" smtClean="0"/>
              <a:t>Client Politics</a:t>
            </a:r>
          </a:p>
          <a:p>
            <a:pPr lvl="2"/>
            <a:r>
              <a:rPr lang="en-US" altLang="en-US" sz="2000" smtClean="0"/>
              <a:t>Farmers defeat efforts to decrease pesticide use</a:t>
            </a:r>
          </a:p>
          <a:p>
            <a:r>
              <a:rPr lang="en-US" altLang="en-US" sz="2800" smtClean="0"/>
              <a:t>Democratic Process?</a:t>
            </a:r>
          </a:p>
          <a:p>
            <a:pPr lvl="1"/>
            <a:r>
              <a:rPr lang="en-US" altLang="en-US" sz="2400" smtClean="0"/>
              <a:t>Dominance of special interests?</a:t>
            </a:r>
          </a:p>
          <a:p>
            <a:pPr lvl="1"/>
            <a:r>
              <a:rPr lang="en-US" altLang="en-US" sz="2400" smtClean="0"/>
              <a:t>Does it lead to voter apathy?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US" altLang="en-US" smtClean="0"/>
              <a:t>Misc. Info</a:t>
            </a:r>
          </a:p>
        </p:txBody>
      </p:sp>
      <p:sp>
        <p:nvSpPr>
          <p:cNvPr id="4" name="Subtitle 3"/>
          <p:cNvSpPr>
            <a:spLocks noGrp="1"/>
          </p:cNvSpPr>
          <p:nvPr>
            <p:ph type="subTitle" idx="1"/>
          </p:nvPr>
        </p:nvSpPr>
        <p:spPr/>
        <p:txBody>
          <a:bodyPr/>
          <a:lstStyle/>
          <a:p>
            <a:pPr>
              <a:buFont typeface="Arial" charset="0"/>
              <a:buNone/>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lstStyle/>
          <a:p>
            <a:pPr eaLnBrk="1" hangingPunct="1"/>
            <a:r>
              <a:rPr lang="en-US" altLang="en-US" smtClean="0"/>
              <a:t>Major Complaints…Are They Justified?</a:t>
            </a:r>
          </a:p>
        </p:txBody>
      </p:sp>
      <p:sp>
        <p:nvSpPr>
          <p:cNvPr id="3" name="Content Placeholder 2"/>
          <p:cNvSpPr>
            <a:spLocks noGrp="1"/>
          </p:cNvSpPr>
          <p:nvPr>
            <p:ph idx="1"/>
          </p:nvPr>
        </p:nvSpPr>
        <p:spPr>
          <a:xfrm>
            <a:off x="533400" y="1295400"/>
            <a:ext cx="8229600" cy="4525963"/>
          </a:xfrm>
        </p:spPr>
        <p:txBody>
          <a:bodyPr rtlCol="0">
            <a:normAutofit fontScale="85000" lnSpcReduction="20000"/>
          </a:bodyPr>
          <a:lstStyle/>
          <a:p>
            <a:pPr eaLnBrk="1" fontAlgn="auto" hangingPunct="1">
              <a:spcAft>
                <a:spcPts val="0"/>
              </a:spcAft>
              <a:defRPr/>
            </a:pPr>
            <a:r>
              <a:rPr lang="en-US" dirty="0" smtClean="0"/>
              <a:t>Red Tape</a:t>
            </a:r>
          </a:p>
          <a:p>
            <a:pPr lvl="1" eaLnBrk="1" fontAlgn="auto" hangingPunct="1">
              <a:spcAft>
                <a:spcPts val="0"/>
              </a:spcAft>
              <a:defRPr/>
            </a:pPr>
            <a:r>
              <a:rPr lang="en-US" dirty="0" smtClean="0"/>
              <a:t>Complex/sometimes conflicting rules</a:t>
            </a:r>
          </a:p>
          <a:p>
            <a:pPr lvl="1" eaLnBrk="1" fontAlgn="auto" hangingPunct="1">
              <a:spcAft>
                <a:spcPts val="0"/>
              </a:spcAft>
              <a:defRPr/>
            </a:pPr>
            <a:r>
              <a:rPr lang="en-US" dirty="0" smtClean="0"/>
              <a:t>Cause delay/confusion; excessive paperwork</a:t>
            </a:r>
          </a:p>
          <a:p>
            <a:pPr lvl="2" eaLnBrk="1" fontAlgn="auto" hangingPunct="1">
              <a:spcAft>
                <a:spcPts val="0"/>
              </a:spcAft>
              <a:buFont typeface="Arial" panose="020B0604020202020204" pitchFamily="34" charset="0"/>
              <a:buChar char="–"/>
              <a:defRPr/>
            </a:pPr>
            <a:r>
              <a:rPr lang="en-US" dirty="0" smtClean="0"/>
              <a:t>Hurricane Katrina</a:t>
            </a:r>
          </a:p>
          <a:p>
            <a:pPr eaLnBrk="1" fontAlgn="auto" hangingPunct="1">
              <a:spcAft>
                <a:spcPts val="0"/>
              </a:spcAft>
              <a:defRPr/>
            </a:pPr>
            <a:r>
              <a:rPr lang="en-US" dirty="0" smtClean="0"/>
              <a:t>Conflict</a:t>
            </a:r>
          </a:p>
          <a:p>
            <a:pPr lvl="1" eaLnBrk="1" fontAlgn="auto" hangingPunct="1">
              <a:spcAft>
                <a:spcPts val="0"/>
              </a:spcAft>
              <a:defRPr/>
            </a:pPr>
            <a:r>
              <a:rPr lang="en-US" dirty="0" smtClean="0"/>
              <a:t>Agencies Work @ Cross Purposes</a:t>
            </a:r>
          </a:p>
          <a:p>
            <a:pPr eaLnBrk="1" fontAlgn="auto" hangingPunct="1">
              <a:spcAft>
                <a:spcPts val="0"/>
              </a:spcAft>
              <a:defRPr/>
            </a:pPr>
            <a:r>
              <a:rPr lang="en-US" dirty="0" smtClean="0"/>
              <a:t>Duplication—2 or more agencies</a:t>
            </a:r>
          </a:p>
          <a:p>
            <a:pPr lvl="1" eaLnBrk="1" fontAlgn="auto" hangingPunct="1">
              <a:spcAft>
                <a:spcPts val="0"/>
              </a:spcAft>
              <a:defRPr/>
            </a:pPr>
            <a:r>
              <a:rPr lang="en-US" dirty="0" smtClean="0"/>
              <a:t>Overlapping jurisdiction…leads to waste/ballooning budgets</a:t>
            </a:r>
          </a:p>
          <a:p>
            <a:pPr eaLnBrk="1" fontAlgn="auto" hangingPunct="1">
              <a:spcAft>
                <a:spcPts val="0"/>
              </a:spcAft>
              <a:defRPr/>
            </a:pPr>
            <a:r>
              <a:rPr lang="en-US" dirty="0" smtClean="0"/>
              <a:t>Imperialism</a:t>
            </a:r>
          </a:p>
          <a:p>
            <a:pPr lvl="1" eaLnBrk="1" fontAlgn="auto" hangingPunct="1">
              <a:spcAft>
                <a:spcPts val="0"/>
              </a:spcAft>
              <a:defRPr/>
            </a:pPr>
            <a:r>
              <a:rPr lang="en-US" dirty="0" smtClean="0"/>
              <a:t>Tendency of agencies to grow irrespective of costs/benefits</a:t>
            </a:r>
          </a:p>
        </p:txBody>
      </p:sp>
      <p:sp>
        <p:nvSpPr>
          <p:cNvPr id="38916" name="Rectangle 3"/>
          <p:cNvSpPr>
            <a:spLocks noChangeArrowheads="1"/>
          </p:cNvSpPr>
          <p:nvPr/>
        </p:nvSpPr>
        <p:spPr bwMode="auto">
          <a:xfrm>
            <a:off x="1066800" y="58674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hlinkClick r:id="rId3"/>
              </a:rPr>
              <a:t>Criticisms of Bureaucracy</a:t>
            </a:r>
            <a:endParaRPr lang="en-US" altLang="en-US">
              <a:latin typeface="Calibri" panose="020F0502020204030204" pitchFamily="34" charset="0"/>
            </a:endParaRPr>
          </a:p>
        </p:txBody>
      </p:sp>
      <p:sp>
        <p:nvSpPr>
          <p:cNvPr id="38917" name="Rectangle 4"/>
          <p:cNvSpPr>
            <a:spLocks noChangeArrowheads="1"/>
          </p:cNvSpPr>
          <p:nvPr/>
        </p:nvSpPr>
        <p:spPr bwMode="auto">
          <a:xfrm>
            <a:off x="31242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4"/>
              </a:rPr>
              <a:t>Veterans Benefits: Red Tape</a:t>
            </a:r>
            <a:endParaRPr lang="en-US" altLang="en-US"/>
          </a:p>
          <a:p>
            <a:pPr eaLnBrk="1" hangingPunct="1"/>
            <a:endParaRPr lang="en-US" altLang="en-US"/>
          </a:p>
        </p:txBody>
      </p:sp>
      <p:sp>
        <p:nvSpPr>
          <p:cNvPr id="38918" name="Rectangle 5"/>
          <p:cNvSpPr>
            <a:spLocks noChangeArrowheads="1"/>
          </p:cNvSpPr>
          <p:nvPr/>
        </p:nvSpPr>
        <p:spPr bwMode="auto">
          <a:xfrm>
            <a:off x="2362200" y="5486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hlinkClick r:id="rId5"/>
              </a:rPr>
              <a:t>PTSD and Vietnam Vets</a:t>
            </a:r>
            <a:endParaRPr lang="en-US" altLang="en-US"/>
          </a:p>
          <a:p>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sp>
        <p:nvSpPr>
          <p:cNvPr id="39939" name="Content Placeholder 2"/>
          <p:cNvSpPr>
            <a:spLocks noGrp="1"/>
          </p:cNvSpPr>
          <p:nvPr>
            <p:ph idx="1"/>
          </p:nvPr>
        </p:nvSpPr>
        <p:spPr/>
        <p:txBody>
          <a:bodyPr/>
          <a:lstStyle/>
          <a:p>
            <a:endParaRPr lang="en-US" altLang="en-US" smtClean="0"/>
          </a:p>
        </p:txBody>
      </p:sp>
      <p:pic>
        <p:nvPicPr>
          <p:cNvPr id="39940" name="Picture 5" descr="fullchart"/>
          <p:cNvPicPr>
            <a:picLocks noChangeAspect="1" noChangeArrowheads="1"/>
          </p:cNvPicPr>
          <p:nvPr/>
        </p:nvPicPr>
        <p:blipFill>
          <a:blip r:embed="rId2">
            <a:extLst>
              <a:ext uri="{28A0092B-C50C-407E-A947-70E740481C1C}">
                <a14:useLocalDpi xmlns:a14="http://schemas.microsoft.com/office/drawing/2010/main" val="0"/>
              </a:ext>
            </a:extLst>
          </a:blip>
          <a:srcRect b="57143"/>
          <a:stretch>
            <a:fillRect/>
          </a:stretch>
        </p:blipFill>
        <p:spPr bwMode="auto">
          <a:xfrm>
            <a:off x="685800" y="236538"/>
            <a:ext cx="76962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Myths of the Bureaucracy</a:t>
            </a:r>
          </a:p>
        </p:txBody>
      </p:sp>
      <p:sp>
        <p:nvSpPr>
          <p:cNvPr id="40963" name="Content Placeholder 2"/>
          <p:cNvSpPr>
            <a:spLocks noGrp="1"/>
          </p:cNvSpPr>
          <p:nvPr>
            <p:ph idx="1"/>
          </p:nvPr>
        </p:nvSpPr>
        <p:spPr/>
        <p:txBody>
          <a:bodyPr/>
          <a:lstStyle/>
          <a:p>
            <a:pPr eaLnBrk="1" hangingPunct="1">
              <a:lnSpc>
                <a:spcPct val="90000"/>
              </a:lnSpc>
            </a:pPr>
            <a:r>
              <a:rPr lang="en-US" altLang="en-US" smtClean="0">
                <a:latin typeface="Times" panose="02020603050405020304" pitchFamily="18" charset="0"/>
              </a:rPr>
              <a:t>T/F Americans dislike bureaucrats.</a:t>
            </a:r>
          </a:p>
          <a:p>
            <a:pPr eaLnBrk="1" hangingPunct="1">
              <a:lnSpc>
                <a:spcPct val="90000"/>
              </a:lnSpc>
            </a:pPr>
            <a:r>
              <a:rPr lang="en-US" altLang="en-US" smtClean="0">
                <a:latin typeface="Times" panose="02020603050405020304" pitchFamily="18" charset="0"/>
              </a:rPr>
              <a:t>T/F Bureaucracies are growing larger each year. </a:t>
            </a:r>
          </a:p>
          <a:p>
            <a:pPr eaLnBrk="1" hangingPunct="1">
              <a:lnSpc>
                <a:spcPct val="90000"/>
              </a:lnSpc>
            </a:pPr>
            <a:r>
              <a:rPr lang="en-US" altLang="en-US" smtClean="0">
                <a:latin typeface="Times" panose="02020603050405020304" pitchFamily="18" charset="0"/>
              </a:rPr>
              <a:t>T/F Most federal bureaucrats work in Washington D.C. </a:t>
            </a:r>
          </a:p>
          <a:p>
            <a:pPr eaLnBrk="1" hangingPunct="1">
              <a:lnSpc>
                <a:spcPct val="90000"/>
              </a:lnSpc>
            </a:pPr>
            <a:r>
              <a:rPr lang="en-US" altLang="en-US" smtClean="0">
                <a:latin typeface="Times" panose="02020603050405020304" pitchFamily="18" charset="0"/>
              </a:rPr>
              <a:t>T/F Bureaucracies are ineffective, inefficient, and always mired in red tape.</a:t>
            </a:r>
          </a:p>
          <a:p>
            <a:pPr eaLnBrk="1" hangingPunct="1">
              <a:lnSpc>
                <a:spcPct val="90000"/>
              </a:lnSpc>
            </a:pPr>
            <a:r>
              <a:rPr lang="en-US" altLang="en-US" smtClean="0">
                <a:latin typeface="Times" panose="02020603050405020304" pitchFamily="18" charset="0"/>
                <a:cs typeface="Times" panose="02020603050405020304" pitchFamily="18" charset="0"/>
              </a:rPr>
              <a:t>T/F Private bureaucracies are more effective than government bureaucracies</a:t>
            </a:r>
            <a:r>
              <a:rPr lang="en-US" altLang="en-US" smtClean="0"/>
              <a:t>.</a:t>
            </a:r>
          </a:p>
          <a:p>
            <a:pPr eaLnBrk="1" hangingPunct="1"/>
            <a:endParaRPr lang="en-US" altLang="en-US" smtClean="0"/>
          </a:p>
        </p:txBody>
      </p:sp>
      <p:sp>
        <p:nvSpPr>
          <p:cNvPr id="40964" name="Rectangle 3"/>
          <p:cNvSpPr>
            <a:spLocks noChangeArrowheads="1"/>
          </p:cNvSpPr>
          <p:nvPr/>
        </p:nvSpPr>
        <p:spPr bwMode="auto">
          <a:xfrm>
            <a:off x="2209800" y="6248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hlinkClick r:id="rId2"/>
              </a:rPr>
              <a:t>Futurama Song: Bureaucrats</a:t>
            </a:r>
            <a:endParaRPr lang="en-US" alt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Modern Bureaucracy</a:t>
            </a:r>
          </a:p>
        </p:txBody>
      </p:sp>
      <p:sp>
        <p:nvSpPr>
          <p:cNvPr id="41987" name="Content Placeholder 2"/>
          <p:cNvSpPr>
            <a:spLocks noGrp="1"/>
          </p:cNvSpPr>
          <p:nvPr>
            <p:ph idx="1"/>
          </p:nvPr>
        </p:nvSpPr>
        <p:spPr/>
        <p:txBody>
          <a:bodyPr/>
          <a:lstStyle/>
          <a:p>
            <a:pPr eaLnBrk="1" hangingPunct="1"/>
            <a:r>
              <a:rPr lang="en-US" altLang="en-US" smtClean="0"/>
              <a:t>Political authority shared w/ Pres. &amp; Congress</a:t>
            </a:r>
          </a:p>
          <a:p>
            <a:pPr eaLnBrk="1" hangingPunct="1"/>
            <a:endParaRPr lang="en-US" altLang="en-US" smtClean="0"/>
          </a:p>
          <a:p>
            <a:pPr eaLnBrk="1" hangingPunct="1"/>
            <a:r>
              <a:rPr lang="en-US" altLang="en-US" smtClean="0"/>
              <a:t>Agencies share functions with related agencies (federalism)</a:t>
            </a:r>
          </a:p>
          <a:p>
            <a:pPr eaLnBrk="1" hangingPunct="1"/>
            <a:endParaRPr lang="en-US" altLang="en-US" smtClean="0"/>
          </a:p>
          <a:p>
            <a:pPr eaLnBrk="1" hangingPunct="1"/>
            <a:r>
              <a:rPr lang="en-US" altLang="en-US" smtClean="0"/>
              <a:t>Growth in discretionary authority</a:t>
            </a:r>
          </a:p>
          <a:p>
            <a:pPr lvl="1" eaLnBrk="1" hangingPunct="1"/>
            <a:r>
              <a:rPr lang="en-US" altLang="en-US" smtClean="0"/>
              <a:t>Ability to choose courses of action and to make policies not set out in statute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1143000"/>
          </a:xfrm>
        </p:spPr>
        <p:txBody>
          <a:bodyPr/>
          <a:lstStyle/>
          <a:p>
            <a:r>
              <a:rPr lang="en-US" altLang="en-US" smtClean="0"/>
              <a:t>“A Bureaucracy” v. “The Bureaucracy”</a:t>
            </a:r>
          </a:p>
        </p:txBody>
      </p:sp>
      <p:sp>
        <p:nvSpPr>
          <p:cNvPr id="3" name="Content Placeholder 2"/>
          <p:cNvSpPr>
            <a:spLocks noGrp="1"/>
          </p:cNvSpPr>
          <p:nvPr>
            <p:ph idx="1"/>
          </p:nvPr>
        </p:nvSpPr>
        <p:spPr>
          <a:xfrm>
            <a:off x="381000" y="1371600"/>
            <a:ext cx="8229600" cy="4525963"/>
          </a:xfrm>
        </p:spPr>
        <p:txBody>
          <a:bodyPr/>
          <a:lstStyle/>
          <a:p>
            <a:r>
              <a:rPr lang="en-US" altLang="en-US" sz="2800" smtClean="0"/>
              <a:t>“A Bureaucracy”</a:t>
            </a:r>
          </a:p>
          <a:p>
            <a:pPr lvl="1"/>
            <a:r>
              <a:rPr lang="en-US" altLang="en-US" sz="2400" smtClean="0"/>
              <a:t>Model of organization…way of organizing large group of people</a:t>
            </a:r>
          </a:p>
          <a:p>
            <a:r>
              <a:rPr lang="en-US" altLang="en-US" sz="2800" b="1" smtClean="0"/>
              <a:t>“The Bureaucracy”</a:t>
            </a:r>
          </a:p>
          <a:p>
            <a:pPr lvl="1"/>
            <a:r>
              <a:rPr lang="en-US" altLang="en-US" sz="2400" smtClean="0"/>
              <a:t>a body of administrative offices working to implement policy</a:t>
            </a:r>
          </a:p>
          <a:p>
            <a:pPr lvl="1"/>
            <a:r>
              <a:rPr lang="en-US" altLang="en-US" sz="2400" smtClean="0"/>
              <a:t>Consists of the various agencies of the federal government</a:t>
            </a:r>
          </a:p>
          <a:p>
            <a:pPr lvl="1"/>
            <a:r>
              <a:rPr lang="en-US" altLang="en-US" sz="2400" smtClean="0"/>
              <a:t>Civil Servants: The people who do the day-to-day job of governing</a:t>
            </a:r>
          </a:p>
          <a:p>
            <a:pPr lvl="2"/>
            <a:r>
              <a:rPr lang="en-US" altLang="en-US" sz="2000" smtClean="0"/>
              <a:t>The EPA inspector</a:t>
            </a:r>
          </a:p>
          <a:p>
            <a:pPr lvl="2"/>
            <a:r>
              <a:rPr lang="en-US" altLang="en-US" sz="2000" smtClean="0"/>
              <a:t>IRS Agent</a:t>
            </a:r>
          </a:p>
          <a:p>
            <a:pPr lvl="2"/>
            <a:r>
              <a:rPr lang="en-US" altLang="en-US" sz="2000" smtClean="0"/>
              <a:t>FDA Meat Inspector</a:t>
            </a:r>
          </a:p>
          <a:p>
            <a:pPr lvl="2"/>
            <a:r>
              <a:rPr lang="en-US" altLang="en-US" sz="2000" smtClean="0"/>
              <a:t>CIA Intelligence Officer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The Bureaucracy</a:t>
            </a:r>
          </a:p>
        </p:txBody>
      </p:sp>
      <p:sp>
        <p:nvSpPr>
          <p:cNvPr id="5123" name="Content Placeholder 2"/>
          <p:cNvSpPr>
            <a:spLocks noGrp="1"/>
          </p:cNvSpPr>
          <p:nvPr>
            <p:ph idx="1"/>
          </p:nvPr>
        </p:nvSpPr>
        <p:spPr/>
        <p:txBody>
          <a:bodyPr/>
          <a:lstStyle/>
          <a:p>
            <a:r>
              <a:rPr lang="en-US" altLang="en-US" smtClean="0"/>
              <a:t>Large, complex organization with both appointed officials and “careerists” </a:t>
            </a:r>
          </a:p>
          <a:p>
            <a:r>
              <a:rPr lang="en-US" altLang="en-US" smtClean="0"/>
              <a:t>Federal bureaucracy includes all of the agencies, people, and procedures thru which the fed. Government operates</a:t>
            </a:r>
          </a:p>
          <a:p>
            <a:r>
              <a:rPr lang="en-US" altLang="en-US" smtClean="0"/>
              <a:t>Over 4.1 million federal employees</a:t>
            </a:r>
          </a:p>
          <a:p>
            <a:pPr lvl="1"/>
            <a:r>
              <a:rPr lang="en-US" altLang="en-US" smtClean="0"/>
              <a:t>2.7 million civilian; 1.4 million fed. employees</a:t>
            </a:r>
          </a:p>
          <a:p>
            <a:r>
              <a:rPr lang="en-US" altLang="en-US" smtClean="0"/>
              <a:t>Overseen by the Executive Branch</a:t>
            </a:r>
          </a:p>
        </p:txBody>
      </p:sp>
      <p:sp>
        <p:nvSpPr>
          <p:cNvPr id="5124" name="Rectangle 4"/>
          <p:cNvSpPr>
            <a:spLocks noChangeArrowheads="1"/>
          </p:cNvSpPr>
          <p:nvPr/>
        </p:nvSpPr>
        <p:spPr bwMode="auto">
          <a:xfrm>
            <a:off x="2286000" y="593407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hlinkClick r:id="rId2"/>
              </a:rPr>
              <a:t>Crash Course: Bureaucracy Basics</a:t>
            </a:r>
            <a:endParaRPr lang="en-US" altLang="en-US"/>
          </a:p>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pic>
        <p:nvPicPr>
          <p:cNvPr id="614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5938" y="0"/>
            <a:ext cx="8229600" cy="1143000"/>
          </a:xfrm>
        </p:spPr>
        <p:txBody>
          <a:bodyPr/>
          <a:lstStyle/>
          <a:p>
            <a:pPr eaLnBrk="1" hangingPunct="1"/>
            <a:r>
              <a:rPr lang="en-US" altLang="en-US" smtClean="0"/>
              <a:t>Characteristics of Bureaucracies</a:t>
            </a:r>
          </a:p>
        </p:txBody>
      </p:sp>
      <p:sp>
        <p:nvSpPr>
          <p:cNvPr id="9219" name="Content Placeholder 2"/>
          <p:cNvSpPr>
            <a:spLocks noGrp="1"/>
          </p:cNvSpPr>
          <p:nvPr>
            <p:ph idx="1"/>
          </p:nvPr>
        </p:nvSpPr>
        <p:spPr>
          <a:xfrm>
            <a:off x="228600" y="838200"/>
            <a:ext cx="8534400" cy="4525963"/>
          </a:xfrm>
        </p:spPr>
        <p:txBody>
          <a:bodyPr/>
          <a:lstStyle/>
          <a:p>
            <a:pPr marL="514350" indent="-514350" eaLnBrk="1" hangingPunct="1">
              <a:buFont typeface="Calibri" pitchFamily="34" charset="0"/>
              <a:buAutoNum type="arabicPeriod"/>
              <a:defRPr/>
            </a:pPr>
            <a:r>
              <a:rPr lang="en-US" dirty="0" smtClean="0"/>
              <a:t>Hierarchical authority w/ clearly defined roles</a:t>
            </a:r>
          </a:p>
          <a:p>
            <a:pPr marL="514350" indent="-514350" eaLnBrk="1" hangingPunct="1">
              <a:buFont typeface="Calibri" pitchFamily="34" charset="0"/>
              <a:buAutoNum type="arabicPeriod"/>
              <a:defRPr/>
            </a:pPr>
            <a:r>
              <a:rPr lang="en-US" dirty="0" smtClean="0"/>
              <a:t>Specialization/Division of Labor</a:t>
            </a:r>
          </a:p>
          <a:p>
            <a:pPr marL="1314450" lvl="2" indent="-514350" eaLnBrk="1" hangingPunct="1">
              <a:buFont typeface="Arial" charset="0"/>
              <a:buChar char="•"/>
              <a:defRPr/>
            </a:pPr>
            <a:r>
              <a:rPr lang="en-US" dirty="0" smtClean="0"/>
              <a:t>Defined Duties/Responsibilities</a:t>
            </a:r>
          </a:p>
          <a:p>
            <a:pPr marL="514350" indent="-514350" eaLnBrk="1" hangingPunct="1">
              <a:buFont typeface="Calibri" pitchFamily="34" charset="0"/>
              <a:buAutoNum type="arabicPeriod"/>
              <a:defRPr/>
            </a:pPr>
            <a:r>
              <a:rPr lang="en-US" dirty="0" smtClean="0"/>
              <a:t>Standardized Operating Procedures (SOPs)</a:t>
            </a:r>
          </a:p>
          <a:p>
            <a:pPr marL="1314450" lvl="2" indent="-514350" eaLnBrk="1" hangingPunct="1">
              <a:buFont typeface="Arial" charset="0"/>
              <a:buChar char="•"/>
              <a:defRPr/>
            </a:pPr>
            <a:r>
              <a:rPr lang="en-US" dirty="0" smtClean="0"/>
              <a:t>Established rules/regulations must follow…</a:t>
            </a:r>
          </a:p>
          <a:p>
            <a:pPr marL="1314450" lvl="2" indent="-514350" eaLnBrk="1" hangingPunct="1">
              <a:buFont typeface="Arial" charset="0"/>
              <a:buChar char="•"/>
              <a:defRPr/>
            </a:pPr>
            <a:r>
              <a:rPr lang="en-US" dirty="0" smtClean="0"/>
              <a:t>Paradox: </a:t>
            </a:r>
            <a:r>
              <a:rPr lang="en-US" b="1" dirty="0" smtClean="0"/>
              <a:t>Discretionary Authority</a:t>
            </a:r>
          </a:p>
          <a:p>
            <a:pPr marL="514350" indent="-514350" eaLnBrk="1" hangingPunct="1">
              <a:buFont typeface="Calibri" pitchFamily="34" charset="0"/>
              <a:buAutoNum type="arabicPeriod"/>
              <a:defRPr/>
            </a:pPr>
            <a:r>
              <a:rPr lang="en-US" dirty="0" smtClean="0"/>
              <a:t>Employees are recruited/promoted based on relevant technical expertise</a:t>
            </a:r>
          </a:p>
          <a:p>
            <a:pPr marL="1257300" lvl="2" indent="-457200" eaLnBrk="1" hangingPunct="1">
              <a:buFont typeface="Arial" charset="0"/>
              <a:buChar char="•"/>
              <a:defRPr/>
            </a:pPr>
            <a:r>
              <a:rPr lang="en-US" dirty="0" smtClean="0"/>
              <a:t>Some appointed officials</a:t>
            </a:r>
          </a:p>
          <a:p>
            <a:pPr marL="514350" indent="-514350" eaLnBrk="1" hangingPunct="1">
              <a:buFont typeface="Calibri" pitchFamily="34" charset="0"/>
              <a:buAutoNum type="arabicPeriod"/>
              <a:defRPr/>
            </a:pPr>
            <a:r>
              <a:rPr lang="en-US" dirty="0" smtClean="0"/>
              <a:t>Emphasis is on </a:t>
            </a:r>
            <a:r>
              <a:rPr lang="en-US" dirty="0" err="1" smtClean="0"/>
              <a:t>estbl</a:t>
            </a:r>
            <a:r>
              <a:rPr lang="en-US" dirty="0" smtClean="0"/>
              <a:t>. Goals efficiently &amp; effectively</a:t>
            </a:r>
          </a:p>
          <a:p>
            <a:pPr marL="514350" indent="-514350" eaLnBrk="1" hangingPunct="1">
              <a:buFont typeface="Calibri" pitchFamily="34" charset="0"/>
              <a:buAutoNum type="arabicPeriod"/>
              <a:defRPr/>
            </a:pPr>
            <a:endParaRPr lang="en-US" dirty="0" smtClean="0"/>
          </a:p>
        </p:txBody>
      </p:sp>
      <p:sp>
        <p:nvSpPr>
          <p:cNvPr id="7172" name="TextBox 3"/>
          <p:cNvSpPr txBox="1">
            <a:spLocks noChangeArrowheads="1"/>
          </p:cNvSpPr>
          <p:nvPr/>
        </p:nvSpPr>
        <p:spPr bwMode="auto">
          <a:xfrm>
            <a:off x="668338" y="6249988"/>
            <a:ext cx="7924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Calibri" panose="020F0502020204030204" pitchFamily="34" charset="0"/>
              </a:rPr>
              <a:t>What are some examples of bureaucracies?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Does Government Bureaucracy Impact You?</a:t>
            </a:r>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descr="http://www.dongardner.com/images/plans/floorplans%5C11891_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5534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2"/>
          <p:cNvSpPr txBox="1">
            <a:spLocks noChangeArrowheads="1"/>
          </p:cNvSpPr>
          <p:nvPr/>
        </p:nvSpPr>
        <p:spPr bwMode="auto">
          <a:xfrm>
            <a:off x="609600" y="60579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rPr>
              <a:t>YOU HAVE 3 MINUTES TO LIST AS MANY WAYS THE BUREAUCRACY INFLUENCES YOU ON A DAILY BASIS…GO!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altLang="en-US" smtClean="0"/>
              <a:t>Formation</a:t>
            </a:r>
          </a:p>
        </p:txBody>
      </p:sp>
      <p:sp>
        <p:nvSpPr>
          <p:cNvPr id="3" name="Content Placeholder 2"/>
          <p:cNvSpPr>
            <a:spLocks noGrp="1"/>
          </p:cNvSpPr>
          <p:nvPr>
            <p:ph idx="1"/>
          </p:nvPr>
        </p:nvSpPr>
        <p:spPr>
          <a:xfrm>
            <a:off x="457200" y="1066800"/>
            <a:ext cx="8229600" cy="5638800"/>
          </a:xfrm>
        </p:spPr>
        <p:txBody>
          <a:bodyPr rtlCol="0">
            <a:normAutofit fontScale="85000" lnSpcReduction="20000"/>
          </a:bodyPr>
          <a:lstStyle/>
          <a:p>
            <a:pPr eaLnBrk="1" fontAlgn="auto" hangingPunct="1">
              <a:spcAft>
                <a:spcPts val="0"/>
              </a:spcAft>
              <a:defRPr/>
            </a:pPr>
            <a:r>
              <a:rPr lang="en-US" dirty="0" smtClean="0"/>
              <a:t>Creation</a:t>
            </a:r>
          </a:p>
          <a:p>
            <a:pPr lvl="1" eaLnBrk="1" fontAlgn="auto" hangingPunct="1">
              <a:spcAft>
                <a:spcPts val="0"/>
              </a:spcAft>
              <a:defRPr/>
            </a:pPr>
            <a:r>
              <a:rPr lang="en-US" dirty="0" smtClean="0"/>
              <a:t>Article II</a:t>
            </a:r>
          </a:p>
          <a:p>
            <a:pPr lvl="2" eaLnBrk="1" fontAlgn="auto" hangingPunct="1">
              <a:spcAft>
                <a:spcPts val="0"/>
              </a:spcAft>
              <a:defRPr/>
            </a:pPr>
            <a:r>
              <a:rPr lang="en-US" dirty="0" smtClean="0"/>
              <a:t>Hints at creation of executive departments</a:t>
            </a:r>
          </a:p>
          <a:p>
            <a:pPr lvl="1" eaLnBrk="1" fontAlgn="auto" hangingPunct="1">
              <a:spcAft>
                <a:spcPts val="0"/>
              </a:spcAft>
              <a:defRPr/>
            </a:pPr>
            <a:r>
              <a:rPr lang="en-US" dirty="0" smtClean="0"/>
              <a:t>Begins w/ precedent set by Washington/Congress leg.</a:t>
            </a:r>
          </a:p>
          <a:p>
            <a:pPr eaLnBrk="1" fontAlgn="auto" hangingPunct="1">
              <a:spcAft>
                <a:spcPts val="0"/>
              </a:spcAft>
              <a:defRPr/>
            </a:pPr>
            <a:r>
              <a:rPr lang="en-US" dirty="0" smtClean="0"/>
              <a:t>Today, formed by Congress</a:t>
            </a:r>
          </a:p>
          <a:p>
            <a:pPr lvl="1" eaLnBrk="1" fontAlgn="auto" hangingPunct="1">
              <a:spcAft>
                <a:spcPts val="0"/>
              </a:spcAft>
              <a:defRPr/>
            </a:pPr>
            <a:r>
              <a:rPr lang="en-US" dirty="0" smtClean="0"/>
              <a:t>Determine agency goals/jurisdiction</a:t>
            </a:r>
          </a:p>
          <a:p>
            <a:pPr eaLnBrk="1" fontAlgn="auto" hangingPunct="1">
              <a:spcAft>
                <a:spcPts val="0"/>
              </a:spcAft>
              <a:defRPr/>
            </a:pPr>
            <a:r>
              <a:rPr lang="en-US" dirty="0" smtClean="0"/>
              <a:t>Under control of Executive (President)</a:t>
            </a:r>
          </a:p>
          <a:p>
            <a:pPr eaLnBrk="1" fontAlgn="auto" hangingPunct="1">
              <a:spcAft>
                <a:spcPts val="0"/>
              </a:spcAft>
              <a:defRPr/>
            </a:pPr>
            <a:r>
              <a:rPr lang="en-US" dirty="0" smtClean="0"/>
              <a:t>Function</a:t>
            </a:r>
          </a:p>
          <a:p>
            <a:pPr lvl="1" eaLnBrk="1" fontAlgn="auto" hangingPunct="1">
              <a:spcAft>
                <a:spcPts val="0"/>
              </a:spcAft>
              <a:defRPr/>
            </a:pPr>
            <a:r>
              <a:rPr lang="en-US" dirty="0" smtClean="0"/>
              <a:t>Theory: Designed to make lg. org. work more efficiently/provide uniform, quality service</a:t>
            </a:r>
          </a:p>
          <a:p>
            <a:pPr lvl="1" eaLnBrk="1" fontAlgn="auto" hangingPunct="1">
              <a:spcAft>
                <a:spcPts val="0"/>
              </a:spcAft>
              <a:defRPr/>
            </a:pPr>
            <a:r>
              <a:rPr lang="en-US" dirty="0" smtClean="0"/>
              <a:t>Reality: Can be inefficient b/c of size, many rules and regulations (red tape)</a:t>
            </a:r>
          </a:p>
          <a:p>
            <a:pPr lvl="2" eaLnBrk="1" fontAlgn="auto" hangingPunct="1">
              <a:spcAft>
                <a:spcPts val="0"/>
              </a:spcAft>
              <a:defRPr/>
            </a:pPr>
            <a:r>
              <a:rPr lang="en-US" dirty="0" smtClean="0"/>
              <a:t>Result: Low public opinion…yet people report pos. experiences?  What explains this?</a:t>
            </a:r>
          </a:p>
          <a:p>
            <a:pPr lvl="2" eaLnBrk="1" fontAlgn="auto" hangingPunct="1">
              <a:spcAft>
                <a:spcPts val="0"/>
              </a:spcAft>
              <a:defRPr/>
            </a:pPr>
            <a:r>
              <a:rPr lang="en-US" dirty="0" smtClean="0"/>
              <a:t>How does it compare with the private sector?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4868</TotalTime>
  <Words>2989</Words>
  <Application>Microsoft Office PowerPoint</Application>
  <PresentationFormat>On-screen Show (4:3)</PresentationFormat>
  <Paragraphs>332</Paragraphs>
  <Slides>39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Symbol</vt:lpstr>
      <vt:lpstr>Times New Roman</vt:lpstr>
      <vt:lpstr>Times</vt:lpstr>
      <vt:lpstr>Office Theme</vt:lpstr>
      <vt:lpstr>How many regulations are on your average fast-food cheeseburger?</vt:lpstr>
      <vt:lpstr>The Bureaucracy</vt:lpstr>
      <vt:lpstr>PowerPoint Presentation</vt:lpstr>
      <vt:lpstr>“A Bureaucracy” v. “The Bureaucracy”</vt:lpstr>
      <vt:lpstr>The Bureaucracy</vt:lpstr>
      <vt:lpstr>PowerPoint Presentation</vt:lpstr>
      <vt:lpstr>Characteristics of Bureaucracies</vt:lpstr>
      <vt:lpstr>How Does Government Bureaucracy Impact You?</vt:lpstr>
      <vt:lpstr>Formation</vt:lpstr>
      <vt:lpstr>History &amp; Reform</vt:lpstr>
      <vt:lpstr>Federal &amp; State Employees</vt:lpstr>
      <vt:lpstr>Sources of Bureaucratic Power</vt:lpstr>
      <vt:lpstr>Conflicts/Trade-offs Inherent in Bureaucracy</vt:lpstr>
      <vt:lpstr>Federal Bureaucracy-4 Types</vt:lpstr>
      <vt:lpstr>PowerPoint Presentation</vt:lpstr>
      <vt:lpstr>Regulatory Commissions</vt:lpstr>
      <vt:lpstr>Reg. Agency: Federal Reserve</vt:lpstr>
      <vt:lpstr>Independent Agencies &amp; Govt. Corporations</vt:lpstr>
      <vt:lpstr>Impact</vt:lpstr>
      <vt:lpstr>Regulation</vt:lpstr>
      <vt:lpstr>Regulation</vt:lpstr>
      <vt:lpstr>Regulations Process</vt:lpstr>
      <vt:lpstr>Policy Implementation</vt:lpstr>
      <vt:lpstr>Implementation</vt:lpstr>
      <vt:lpstr>Bureaucracy…Free of Politics? </vt:lpstr>
      <vt:lpstr>Executive Control on Bureaucracy</vt:lpstr>
      <vt:lpstr>Judicial/I.G. Control of Bureaucracy</vt:lpstr>
      <vt:lpstr>Congressional Control of Bureaucracy</vt:lpstr>
      <vt:lpstr>How Does Bureaucracy Maintains Its Independence</vt:lpstr>
      <vt:lpstr>Bureaucracy and Policymaking</vt:lpstr>
      <vt:lpstr>Iron Triangles</vt:lpstr>
      <vt:lpstr>Military Industrial Complex</vt:lpstr>
      <vt:lpstr>Two Theories of Influence</vt:lpstr>
      <vt:lpstr>Iron Triangles: Impact on Democracy</vt:lpstr>
      <vt:lpstr>Misc. Info</vt:lpstr>
      <vt:lpstr>Major Complaints…Are They Justified?</vt:lpstr>
      <vt:lpstr>PowerPoint Presentation</vt:lpstr>
      <vt:lpstr>Myths of the Bureaucracy</vt:lpstr>
      <vt:lpstr>Modern Bureaucracy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James Ziegler</dc:creator>
  <cp:lastModifiedBy>Barikmo, Kristoffer R.</cp:lastModifiedBy>
  <cp:revision>259</cp:revision>
  <cp:lastPrinted>2016-06-28T12:07:37Z</cp:lastPrinted>
  <dcterms:created xsi:type="dcterms:W3CDTF">2011-11-22T23:17:14Z</dcterms:created>
  <dcterms:modified xsi:type="dcterms:W3CDTF">2017-03-31T12:33:31Z</dcterms:modified>
</cp:coreProperties>
</file>