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7" r:id="rId1"/>
  </p:sldMasterIdLst>
  <p:notesMasterIdLst>
    <p:notesMasterId r:id="rId24"/>
  </p:notesMasterIdLst>
  <p:sldIdLst>
    <p:sldId id="256" r:id="rId2"/>
    <p:sldId id="257" r:id="rId3"/>
    <p:sldId id="279" r:id="rId4"/>
    <p:sldId id="258" r:id="rId5"/>
    <p:sldId id="259" r:id="rId6"/>
    <p:sldId id="260" r:id="rId7"/>
    <p:sldId id="261" r:id="rId8"/>
    <p:sldId id="265" r:id="rId9"/>
    <p:sldId id="266" r:id="rId10"/>
    <p:sldId id="267" r:id="rId11"/>
    <p:sldId id="268" r:id="rId12"/>
    <p:sldId id="277" r:id="rId13"/>
    <p:sldId id="269" r:id="rId14"/>
    <p:sldId id="270" r:id="rId15"/>
    <p:sldId id="262" r:id="rId16"/>
    <p:sldId id="263" r:id="rId17"/>
    <p:sldId id="271" r:id="rId18"/>
    <p:sldId id="273" r:id="rId19"/>
    <p:sldId id="274" r:id="rId20"/>
    <p:sldId id="278" r:id="rId21"/>
    <p:sldId id="280" r:id="rId22"/>
    <p:sldId id="281" r:id="rId2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4E5B00-7C0E-4CF0-AC3C-5F2BC6984D9C}" type="datetimeFigureOut">
              <a:rPr lang="en-US" smtClean="0"/>
              <a:t>1/26/2015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DA1CBC-7893-453B-8FF1-EA1EA0F183BD}"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buClr>
                <a:schemeClr val="tx1"/>
              </a:buClr>
              <a:buFontTx/>
              <a:buAutoNum type="arabicPeriod"/>
            </a:pPr>
            <a:r>
              <a:rPr lang="en-US" sz="1200" dirty="0" smtClean="0"/>
              <a:t>Recently, a freight train crashed when it entered </a:t>
            </a:r>
            <a:r>
              <a:rPr lang="en-US" sz="1200" dirty="0" err="1" smtClean="0"/>
              <a:t>Kansasippi</a:t>
            </a:r>
            <a:r>
              <a:rPr lang="en-US" sz="1200" dirty="0" smtClean="0"/>
              <a:t>, because the train operator didn’t recognize </a:t>
            </a:r>
            <a:r>
              <a:rPr lang="en-US" sz="1200" dirty="0" err="1" smtClean="0"/>
              <a:t>Kansasippi’s</a:t>
            </a:r>
            <a:r>
              <a:rPr lang="en-US" sz="1200" dirty="0" smtClean="0"/>
              <a:t> unique warning signal. Congress wants to pass a law that requires all states to use uniform warning signs and signals for trains. </a:t>
            </a:r>
          </a:p>
          <a:p>
            <a:pPr>
              <a:lnSpc>
                <a:spcPct val="80000"/>
              </a:lnSpc>
              <a:buClr>
                <a:schemeClr val="tx1"/>
              </a:buClr>
              <a:buFontTx/>
              <a:buAutoNum type="arabicPeriod"/>
            </a:pPr>
            <a:r>
              <a:rPr lang="en-US" sz="1200" dirty="0" smtClean="0"/>
              <a:t>Tomato prices have been plummeting and tomato farmers aren’t making enough money to keep planting their crops. In order to limit the overall tomato crop, thereby raising tomato prices, Congress wants to pass a law that prohibits all U.S. farmers that sell vegetables from growing more than 500 pounds of tomatoes each – even for their own consumption. </a:t>
            </a:r>
          </a:p>
          <a:p>
            <a:pPr>
              <a:lnSpc>
                <a:spcPct val="80000"/>
              </a:lnSpc>
              <a:buClr>
                <a:schemeClr val="tx1"/>
              </a:buClr>
              <a:buFontTx/>
              <a:buAutoNum type="arabicPeriod"/>
            </a:pPr>
            <a:r>
              <a:rPr lang="en-US" sz="1200" dirty="0" smtClean="0"/>
              <a:t>Lawmakers are dismayed by the number of shootings that take place in schools. Congress wants to pass a law that makes it a federal crime to possess a gun on the property of a public school. </a:t>
            </a:r>
          </a:p>
          <a:p>
            <a:pPr>
              <a:lnSpc>
                <a:spcPct val="80000"/>
              </a:lnSpc>
              <a:buClr>
                <a:schemeClr val="tx1"/>
              </a:buClr>
              <a:buFontTx/>
              <a:buAutoNum type="arabicPeriod"/>
            </a:pPr>
            <a:r>
              <a:rPr lang="en-US" sz="1200" dirty="0" smtClean="0"/>
              <a:t>Congress wants to pass a law setting a national speed limit at 55 mph. </a:t>
            </a:r>
          </a:p>
          <a:p>
            <a:pPr>
              <a:lnSpc>
                <a:spcPct val="80000"/>
              </a:lnSpc>
              <a:buClr>
                <a:schemeClr val="tx1"/>
              </a:buClr>
              <a:buFontTx/>
              <a:buAutoNum type="arabicPeriod"/>
            </a:pPr>
            <a:r>
              <a:rPr lang="en-US" sz="1200" dirty="0" smtClean="0"/>
              <a:t>Congress is concerned about drug use, so it wants to pass a law making it a crime to manufacture, distribute, or possess certain drugs and narcotics, including marijuana, cocaine, heroin, and methamphetamines. </a:t>
            </a:r>
          </a:p>
          <a:p>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Angel </a:t>
            </a:r>
            <a:r>
              <a:rPr lang="en-US" sz="1200" dirty="0" err="1" smtClean="0"/>
              <a:t>Raich</a:t>
            </a:r>
            <a:r>
              <a:rPr lang="en-US" sz="1200" dirty="0" smtClean="0"/>
              <a:t> grew and used marijuana at her home for medicinal purposes. She did not sell or trade the marijuana in interstate commerce, and California law allowed her activity. The federal government criminalized all uses of marijuana, and prosecuted </a:t>
            </a:r>
            <a:r>
              <a:rPr lang="en-US" sz="1200" dirty="0" err="1" smtClean="0"/>
              <a:t>Raich</a:t>
            </a:r>
            <a:r>
              <a:rPr lang="en-US" sz="1200" dirty="0" smtClean="0"/>
              <a:t>. She countered that the law, as applied to her, was unconstitutional. The Supreme Court upheld the federal government's authority to prosecute </a:t>
            </a:r>
            <a:r>
              <a:rPr lang="en-US" sz="1200" dirty="0" err="1" smtClean="0"/>
              <a:t>Raich</a:t>
            </a:r>
            <a:r>
              <a:rPr lang="en-US" sz="1200" dirty="0" smtClean="0"/>
              <a:t> for growing her own marijuana plants. The </a:t>
            </a:r>
          </a:p>
          <a:p>
            <a:endParaRPr lang="en-US" sz="1200" dirty="0" smtClean="0"/>
          </a:p>
          <a:p>
            <a:r>
              <a:rPr lang="en-US" sz="1200" dirty="0" smtClean="0"/>
              <a:t>Homegrown marijuana might find its way into interstate commerce, which would disrupt Congress’s valid attempt to completely ban marijuana from interstate commerce.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19</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nSpc>
                <a:spcPct val="80000"/>
              </a:lnSpc>
            </a:pPr>
            <a:r>
              <a:rPr lang="en-US" sz="1200" b="1" dirty="0" smtClean="0"/>
              <a:t>Law banning child labor</a:t>
            </a:r>
            <a:r>
              <a:rPr lang="en-US" sz="1200" dirty="0" smtClean="0"/>
              <a:t>: Yes, this law would be permitted under the Commerce Clause today. In </a:t>
            </a:r>
            <a:r>
              <a:rPr lang="en-US" sz="1200" i="1" dirty="0" smtClean="0"/>
              <a:t>US v. Darby</a:t>
            </a:r>
            <a:r>
              <a:rPr lang="en-US" sz="1200" dirty="0" smtClean="0"/>
              <a:t>, the Supreme Court ruled that Congress has the authority to regulate the in-state manufacture of goods that may end up in interstate commerce. Congress can ban from interstate commerce goods that are harmful to the country, including goods made in a harmful way.</a:t>
            </a:r>
            <a:endParaRPr lang="en-US" sz="1200" b="1" dirty="0" smtClean="0"/>
          </a:p>
          <a:p>
            <a:pPr>
              <a:lnSpc>
                <a:spcPct val="80000"/>
              </a:lnSpc>
            </a:pPr>
            <a:r>
              <a:rPr lang="en-US" sz="1200" b="1" dirty="0" smtClean="0"/>
              <a:t>Law limiting tomato growing</a:t>
            </a:r>
            <a:r>
              <a:rPr lang="en-US" sz="1200" dirty="0" smtClean="0"/>
              <a:t>: Yes, this law would probably be permitted under the Commerce Clause today. It is similar to the Court’s decision in </a:t>
            </a:r>
            <a:r>
              <a:rPr lang="en-US" sz="1200" i="1" dirty="0" err="1" smtClean="0"/>
              <a:t>Wickard</a:t>
            </a:r>
            <a:r>
              <a:rPr lang="en-US" sz="1200" i="1" dirty="0" smtClean="0"/>
              <a:t> v. </a:t>
            </a:r>
            <a:r>
              <a:rPr lang="en-US" sz="1200" i="1" dirty="0" err="1" smtClean="0"/>
              <a:t>Filburn</a:t>
            </a:r>
            <a:r>
              <a:rPr lang="en-US" sz="1200" dirty="0" smtClean="0"/>
              <a:t>, considered to be the most expansive ruling on the Commerce Clause. The </a:t>
            </a:r>
            <a:r>
              <a:rPr lang="en-US" sz="1200" i="1" dirty="0" err="1" smtClean="0"/>
              <a:t>Wickard</a:t>
            </a:r>
            <a:r>
              <a:rPr lang="en-US" sz="1200" dirty="0" smtClean="0"/>
              <a:t> decision remains in effect today and the Court cited the case in the 2005 ruling in </a:t>
            </a:r>
            <a:r>
              <a:rPr lang="en-US" sz="1200" i="1" dirty="0" smtClean="0"/>
              <a:t>Gonzales v. </a:t>
            </a:r>
            <a:r>
              <a:rPr lang="en-US" sz="1200" i="1" dirty="0" err="1" smtClean="0"/>
              <a:t>Raich</a:t>
            </a:r>
            <a:r>
              <a:rPr lang="en-US" sz="1200" dirty="0" smtClean="0"/>
              <a:t>. </a:t>
            </a:r>
            <a:endParaRPr lang="en-US" sz="1200" b="1" dirty="0" smtClean="0"/>
          </a:p>
          <a:p>
            <a:pPr>
              <a:lnSpc>
                <a:spcPct val="80000"/>
              </a:lnSpc>
            </a:pPr>
            <a:r>
              <a:rPr lang="en-US" sz="1200" b="1" dirty="0" smtClean="0"/>
              <a:t>Law banning guns in school zones</a:t>
            </a:r>
            <a:r>
              <a:rPr lang="en-US" sz="1200" dirty="0" smtClean="0"/>
              <a:t>: No, this law would not be permitted under the Commerce Clause today. The Supreme Court ruled on this law in </a:t>
            </a:r>
            <a:r>
              <a:rPr lang="en-US" sz="1200" i="1" dirty="0" smtClean="0"/>
              <a:t>US v. Lopez </a:t>
            </a:r>
            <a:r>
              <a:rPr lang="en-US" sz="1200" dirty="0" smtClean="0"/>
              <a:t>in 1995, saying that carrying guns in school zones was not an economic activity.</a:t>
            </a:r>
          </a:p>
          <a:p>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Port of Philadelphia had a requirement that any ship entering that port had to take on a local pilot as it made its way into the port. Ship owners sued, arguing that they were engaged in interstate commerce and that the local law was inconsistent with the Commerce Clause. The Supreme Court disagreed, holding that the power to regulate commerce was concurrent. That is,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8</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Congress banned from interstate commerce any and all goods manufactured in factories that employed children under the age of 14. </a:t>
            </a:r>
            <a:r>
              <a:rPr lang="en-US" sz="1200" dirty="0" err="1" smtClean="0"/>
              <a:t>Dagenhart</a:t>
            </a:r>
            <a:r>
              <a:rPr lang="en-US" sz="1200" dirty="0" smtClean="0"/>
              <a:t>, whose two children worked, sued and argued that the law exceeded congressional Commerce Clause authority. The Supreme Court agreed with the father, ruling that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Congress passed a law that set maximum hours and minimum wages for workers in coal mines. The law was challenged, and the Court ruled it was unconstitutional. The Supreme Court said that the law was regulating production, not commerce.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10</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National Labor Relations Act created a federal board charged with ensuring that private employers did not stop employees from forming labor unions. Jones &amp; Laughlin Steel Company fired employees who attempted to unionize and sued the National Labor Relations Board. The company argued that the law is unconstitutional when it regulates events that occur wholly within a state. The Supreme Court relaxed its earlier position, ruling that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During the Great Depression, Congress said companies that manufacture goods for use in interstate commerce had to pay a minimum wage and have limited hours. A manufacturer who was charged with violating the law argued that the law was unconstitutional because it regulated the intrastate manufacture of goods, not commerce. The </a:t>
            </a:r>
          </a:p>
          <a:p>
            <a:endParaRPr lang="en-US" sz="1200" dirty="0" smtClean="0"/>
          </a:p>
          <a:p>
            <a:r>
              <a:rPr lang="en-US" sz="1200" dirty="0" smtClean="0"/>
              <a:t>The Court also emphasized that it had no authority to question the “motive or purpose” that Congress had in mind – meaning that it’s not the Court’s role to judge the wisdom of a law, only whether the Congress had the power to pass the law.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In an effort to increase wheat prices during the Great Depression, Congress passed a law limiting the amount of wheat that some farmers could grow. Farmer </a:t>
            </a:r>
            <a:r>
              <a:rPr lang="en-US" sz="1200" dirty="0" err="1" smtClean="0"/>
              <a:t>Filburn</a:t>
            </a:r>
            <a:r>
              <a:rPr lang="en-US" sz="1200" dirty="0" smtClean="0"/>
              <a:t> said that he intended to use at least some of the wheat for personal consumption, and that Congress could not stop him from growing wheat that he did not intend to sell in because he was not selling the wheat or giving it away, and therefore not involved in interstate commerce. The Supreme Court ruled for the government, concluding that </a:t>
            </a:r>
          </a:p>
          <a:p>
            <a:endParaRPr lang="en-US" sz="1200" dirty="0" smtClean="0"/>
          </a:p>
          <a:p>
            <a:endParaRPr lang="en-US" sz="1200" dirty="0" smtClean="0"/>
          </a:p>
          <a:p>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The owner of a small, segregated, BBQ restaurant in Alabama argued that the Civil Rights Act was unconstitutional as applied to him. He said his business and customers were strictly local, and that just because a substantial amount of his food moved in interstate commerce did not mean that Congress could regulate his restaurant under the Commerce Clause. The Supreme </a:t>
            </a:r>
          </a:p>
          <a:p>
            <a:endParaRPr lang="en-US" sz="1200" dirty="0" smtClean="0"/>
          </a:p>
          <a:p>
            <a:endParaRPr lang="en-US" sz="1200" dirty="0" smtClean="0"/>
          </a:p>
          <a:p>
            <a:r>
              <a:rPr lang="en-US" sz="1200" dirty="0" smtClean="0"/>
              <a:t>The Court wrote that Congress had “ample” reason to believe that discrimination at such restaurants burdens interstate commerce, in part because African-Americans avoid traveling to areas that include discriminatory restaurants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17</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smtClean="0"/>
              <a:t>Congress passed a law allowing the victims of gender-based harm to sue their attackers in federal court. When a female victim of alleged rape sued her attacker, he challenged that law as unconstitutional. </a:t>
            </a:r>
            <a:endParaRPr lang="en-US" dirty="0"/>
          </a:p>
        </p:txBody>
      </p:sp>
      <p:sp>
        <p:nvSpPr>
          <p:cNvPr id="4" name="Slide Number Placeholder 3"/>
          <p:cNvSpPr>
            <a:spLocks noGrp="1"/>
          </p:cNvSpPr>
          <p:nvPr>
            <p:ph type="sldNum" sz="quarter" idx="10"/>
          </p:nvPr>
        </p:nvSpPr>
        <p:spPr/>
        <p:txBody>
          <a:bodyPr/>
          <a:lstStyle/>
          <a:p>
            <a:fld id="{05DA1CBC-7893-453B-8FF1-EA1EA0F183BD}" type="slidenum">
              <a:rPr lang="en-US" smtClean="0"/>
              <a:t>18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6DC75C6C-B8FD-4A1E-AA4C-D00597C2B10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C3EC4C-597E-42F7-9649-B45931B7B3E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8A5FF9-1AE6-4BEE-ADDF-5A7CE2041A4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08AA1CB8-7FCC-4F85-89EA-64DB7CD722C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ABA1AEDE-2339-4462-B8F5-9E4F784FE2DD}"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5931BF91-C85F-482F-9AFA-934FD32567D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39505A11-CA4B-48B0-A99F-43A01CCBA74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95D9DD-97BC-4A57-974C-023F310F291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41C45A-9DE9-4479-BA23-7415534B50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EB219-FB39-404B-9802-FECE90CEB7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6AED0E88-C1C7-4C91-86AE-237CEA80B7A8}"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1DD79F06-DD5B-4E12-8F24-778912FAE872}"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dirty="0"/>
              <a:t>Commerce Clause</a:t>
            </a:r>
          </a:p>
        </p:txBody>
      </p:sp>
      <p:sp>
        <p:nvSpPr>
          <p:cNvPr id="2051" name="Rectangle 3"/>
          <p:cNvSpPr>
            <a:spLocks noGrp="1" noChangeArrowheads="1"/>
          </p:cNvSpPr>
          <p:nvPr>
            <p:ph type="subTitle" idx="1"/>
          </p:nvPr>
        </p:nvSpPr>
        <p:spPr/>
        <p:txBody>
          <a:bodyPr/>
          <a:lstStyle/>
          <a:p>
            <a:r>
              <a:rPr lang="en-US" dirty="0" smtClean="0"/>
              <a:t>What are the limits?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rmAutofit/>
          </a:bodyPr>
          <a:lstStyle/>
          <a:p>
            <a:r>
              <a:rPr lang="en-US" sz="4000" b="1" i="1"/>
              <a:t>Carter v. Carter Coal Co.</a:t>
            </a:r>
            <a:r>
              <a:rPr lang="en-US" sz="4000" b="1"/>
              <a:t> (1936)</a:t>
            </a:r>
            <a:endParaRPr lang="en-US" sz="4000"/>
          </a:p>
        </p:txBody>
      </p:sp>
      <p:sp>
        <p:nvSpPr>
          <p:cNvPr id="13315" name="Rectangle 3"/>
          <p:cNvSpPr>
            <a:spLocks noGrp="1" noChangeArrowheads="1"/>
          </p:cNvSpPr>
          <p:nvPr>
            <p:ph idx="1"/>
          </p:nvPr>
        </p:nvSpPr>
        <p:spPr>
          <a:xfrm>
            <a:off x="457200" y="1600200"/>
            <a:ext cx="8229600" cy="4800600"/>
          </a:xfrm>
        </p:spPr>
        <p:txBody>
          <a:bodyPr/>
          <a:lstStyle/>
          <a:p>
            <a:pPr>
              <a:lnSpc>
                <a:spcPct val="90000"/>
              </a:lnSpc>
            </a:pPr>
            <a:r>
              <a:rPr lang="en-US" sz="2400" b="1" dirty="0" smtClean="0"/>
              <a:t>Production </a:t>
            </a:r>
            <a:r>
              <a:rPr lang="en-US" sz="2400" b="1" dirty="0"/>
              <a:t>was a purely local activity, even though the materials produced would be sold in interstate commerce</a:t>
            </a:r>
            <a:r>
              <a:rPr lang="en-US" sz="2400" dirty="0"/>
              <a:t>. Although the conditions under which coal miners work might affect interstate commerce, that effect is too indirect to allow Congress to regulate it under the commerce power. </a:t>
            </a:r>
          </a:p>
          <a:p>
            <a:pPr>
              <a:lnSpc>
                <a:spcPct val="90000"/>
              </a:lnSpc>
            </a:pPr>
            <a:r>
              <a:rPr lang="en-US" sz="2400" dirty="0"/>
              <a:t>Narrow or broad interpretation?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US" sz="4000" b="1" i="1"/>
              <a:t>NLRB v. Jones &amp; Laughlin</a:t>
            </a:r>
            <a:r>
              <a:rPr lang="en-US" sz="4000" b="1"/>
              <a:t> (1937)</a:t>
            </a:r>
            <a:endParaRPr lang="en-US" sz="4000"/>
          </a:p>
        </p:txBody>
      </p:sp>
      <p:sp>
        <p:nvSpPr>
          <p:cNvPr id="14339" name="Rectangle 3"/>
          <p:cNvSpPr>
            <a:spLocks noGrp="1" noChangeArrowheads="1"/>
          </p:cNvSpPr>
          <p:nvPr>
            <p:ph idx="1"/>
          </p:nvPr>
        </p:nvSpPr>
        <p:spPr/>
        <p:txBody>
          <a:bodyPr>
            <a:normAutofit/>
          </a:bodyPr>
          <a:lstStyle/>
          <a:p>
            <a:pPr>
              <a:lnSpc>
                <a:spcPct val="90000"/>
              </a:lnSpc>
            </a:pPr>
            <a:r>
              <a:rPr lang="en-US" sz="2400" b="1" u="sng" dirty="0" smtClean="0"/>
              <a:t>Congress </a:t>
            </a:r>
            <a:r>
              <a:rPr lang="en-US" sz="2400" b="1" u="sng" dirty="0"/>
              <a:t>has the authority to regulate even wholly intrastate activity if that activity might significantly affect interstate commerce, as the firing of employees would.</a:t>
            </a:r>
          </a:p>
          <a:p>
            <a:pPr>
              <a:lnSpc>
                <a:spcPct val="90000"/>
              </a:lnSpc>
            </a:pPr>
            <a:r>
              <a:rPr lang="en-US" sz="2400" dirty="0"/>
              <a:t>Narrow or broad interpretation?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normAutofit/>
          </a:bodyPr>
          <a:lstStyle/>
          <a:p>
            <a:r>
              <a:rPr lang="en-US" sz="4000" b="1" i="1"/>
              <a:t>NLRB v. Jones &amp; Laughlin</a:t>
            </a:r>
            <a:r>
              <a:rPr lang="en-US" sz="4000" b="1"/>
              <a:t> (1937)</a:t>
            </a:r>
          </a:p>
        </p:txBody>
      </p:sp>
      <p:sp>
        <p:nvSpPr>
          <p:cNvPr id="24579" name="Rectangle 3"/>
          <p:cNvSpPr>
            <a:spLocks noGrp="1" noChangeArrowheads="1"/>
          </p:cNvSpPr>
          <p:nvPr>
            <p:ph idx="1"/>
          </p:nvPr>
        </p:nvSpPr>
        <p:spPr/>
        <p:txBody>
          <a:bodyPr/>
          <a:lstStyle/>
          <a:p>
            <a:r>
              <a:rPr lang="en-US"/>
              <a:t>Dissenting justices in the case noted, “almost anything—marriage, birth, death—may in some fashion affect commerce.”</a:t>
            </a:r>
          </a:p>
          <a:p>
            <a:r>
              <a:rPr lang="en-US"/>
              <a:t>What can’t Congress regulate?</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b="1" i="1"/>
              <a:t>U.S. v. Darby</a:t>
            </a:r>
            <a:r>
              <a:rPr lang="en-US" b="1"/>
              <a:t> (1941)</a:t>
            </a:r>
            <a:endParaRPr lang="en-US"/>
          </a:p>
        </p:txBody>
      </p:sp>
      <p:sp>
        <p:nvSpPr>
          <p:cNvPr id="15363" name="Rectangle 3"/>
          <p:cNvSpPr>
            <a:spLocks noGrp="1" noChangeArrowheads="1"/>
          </p:cNvSpPr>
          <p:nvPr>
            <p:ph idx="1"/>
          </p:nvPr>
        </p:nvSpPr>
        <p:spPr>
          <a:xfrm>
            <a:off x="457200" y="1371600"/>
            <a:ext cx="8229600" cy="5257800"/>
          </a:xfrm>
        </p:spPr>
        <p:txBody>
          <a:bodyPr/>
          <a:lstStyle/>
          <a:p>
            <a:pPr>
              <a:lnSpc>
                <a:spcPct val="80000"/>
              </a:lnSpc>
            </a:pPr>
            <a:r>
              <a:rPr lang="en-US" sz="2000" b="1" u="sng" dirty="0" smtClean="0"/>
              <a:t>Supreme </a:t>
            </a:r>
            <a:r>
              <a:rPr lang="en-US" sz="2000" b="1" u="sng" dirty="0"/>
              <a:t>Court reversed its earlier decision and ruled that Congress can ban from interstate commerce goods that are harmful to the country, including goods made in a harmful way.</a:t>
            </a:r>
            <a:r>
              <a:rPr lang="en-US" sz="2000" dirty="0"/>
              <a:t> Also, </a:t>
            </a:r>
            <a:r>
              <a:rPr lang="en-US" sz="2000" b="1" dirty="0"/>
              <a:t>Congress has the authority to regulate the in-state manufacture of goods that may end up in interstate commerce.</a:t>
            </a:r>
            <a:r>
              <a:rPr lang="en-US" sz="2000" dirty="0"/>
              <a:t> </a:t>
            </a:r>
          </a:p>
          <a:p>
            <a:pPr>
              <a:lnSpc>
                <a:spcPct val="80000"/>
              </a:lnSpc>
            </a:pPr>
            <a:r>
              <a:rPr lang="en-US" sz="2000" dirty="0"/>
              <a:t>Broad or narrow interpretation?</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b="1" i="1"/>
              <a:t>Wickard v. Filburn</a:t>
            </a:r>
            <a:r>
              <a:rPr lang="en-US" b="1"/>
              <a:t> (1942)</a:t>
            </a:r>
            <a:endParaRPr lang="en-US"/>
          </a:p>
        </p:txBody>
      </p:sp>
      <p:sp>
        <p:nvSpPr>
          <p:cNvPr id="16387" name="Rectangle 3"/>
          <p:cNvSpPr>
            <a:spLocks noGrp="1" noChangeArrowheads="1"/>
          </p:cNvSpPr>
          <p:nvPr>
            <p:ph idx="1"/>
          </p:nvPr>
        </p:nvSpPr>
        <p:spPr>
          <a:xfrm>
            <a:off x="457200" y="1600200"/>
            <a:ext cx="8229600" cy="4953000"/>
          </a:xfrm>
        </p:spPr>
        <p:txBody>
          <a:bodyPr/>
          <a:lstStyle/>
          <a:p>
            <a:pPr>
              <a:lnSpc>
                <a:spcPct val="80000"/>
              </a:lnSpc>
            </a:pPr>
            <a:r>
              <a:rPr lang="en-US" sz="2000" b="1" dirty="0" smtClean="0"/>
              <a:t>Congress </a:t>
            </a:r>
            <a:r>
              <a:rPr lang="en-US" sz="2000" b="1" dirty="0"/>
              <a:t>can regulate intrastate activity that, in the aggregate, would substantially affect interstate commerce</a:t>
            </a:r>
            <a:r>
              <a:rPr lang="en-US" sz="2000" dirty="0"/>
              <a:t>. The farmer’s decision to self-supply wheat meant that he would not buy wheat from the market. If many farmers did the same thing, they would substantially affect interstate commerce.</a:t>
            </a:r>
          </a:p>
          <a:p>
            <a:pPr>
              <a:lnSpc>
                <a:spcPct val="80000"/>
              </a:lnSpc>
            </a:pPr>
            <a:r>
              <a:rPr lang="en-US" sz="2000" dirty="0"/>
              <a:t>Broad or narrow interpretation?</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sz="4000"/>
              <a:t>Heart of Atlanta Motel v. United States (1964)</a:t>
            </a:r>
          </a:p>
        </p:txBody>
      </p:sp>
      <p:sp>
        <p:nvSpPr>
          <p:cNvPr id="8195" name="Rectangle 3"/>
          <p:cNvSpPr>
            <a:spLocks noGrp="1" noChangeArrowheads="1"/>
          </p:cNvSpPr>
          <p:nvPr>
            <p:ph idx="1"/>
          </p:nvPr>
        </p:nvSpPr>
        <p:spPr/>
        <p:txBody>
          <a:bodyPr/>
          <a:lstStyle/>
          <a:p>
            <a:r>
              <a:rPr lang="en-US"/>
              <a:t>Civil Rights Act </a:t>
            </a:r>
            <a:r>
              <a:rPr lang="en-US">
                <a:sym typeface="Wingdings" pitchFamily="2" charset="2"/>
              </a:rPr>
              <a:t> prohibited discrimination in places of public accommodation such as restaurants, hotels, and motels. Prohibited job discrimination</a:t>
            </a:r>
          </a:p>
          <a:p>
            <a:r>
              <a:rPr lang="en-US">
                <a:sym typeface="Wingdings" pitchFamily="2" charset="2"/>
              </a:rPr>
              <a:t>Motel owner said business local motel not interstate</a:t>
            </a:r>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4000"/>
              <a:t>Heart of Atlanta Motel v. United States (1964)</a:t>
            </a:r>
          </a:p>
        </p:txBody>
      </p:sp>
      <p:sp>
        <p:nvSpPr>
          <p:cNvPr id="9219" name="Rectangle 3"/>
          <p:cNvSpPr>
            <a:spLocks noGrp="1" noChangeArrowheads="1"/>
          </p:cNvSpPr>
          <p:nvPr>
            <p:ph idx="1"/>
          </p:nvPr>
        </p:nvSpPr>
        <p:spPr/>
        <p:txBody>
          <a:bodyPr/>
          <a:lstStyle/>
          <a:p>
            <a:r>
              <a:rPr lang="en-US"/>
              <a:t>Court ruled that they served interstate travelers and sold food that crossed state lines</a:t>
            </a:r>
          </a:p>
          <a:p>
            <a:r>
              <a:rPr lang="en-US"/>
              <a:t>Broad or narrow interpretation?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normAutofit/>
          </a:bodyPr>
          <a:lstStyle/>
          <a:p>
            <a:r>
              <a:rPr lang="en-US" b="1" i="1"/>
              <a:t>Katzenbach v. McClung</a:t>
            </a:r>
            <a:r>
              <a:rPr lang="en-US" b="1"/>
              <a:t> (1964)</a:t>
            </a:r>
            <a:endParaRPr lang="en-US"/>
          </a:p>
        </p:txBody>
      </p:sp>
      <p:sp>
        <p:nvSpPr>
          <p:cNvPr id="17411" name="Rectangle 3"/>
          <p:cNvSpPr>
            <a:spLocks noGrp="1" noChangeArrowheads="1"/>
          </p:cNvSpPr>
          <p:nvPr>
            <p:ph idx="1"/>
          </p:nvPr>
        </p:nvSpPr>
        <p:spPr>
          <a:xfrm>
            <a:off x="457200" y="1600200"/>
            <a:ext cx="8229600" cy="5105400"/>
          </a:xfrm>
        </p:spPr>
        <p:txBody>
          <a:bodyPr/>
          <a:lstStyle/>
          <a:p>
            <a:pPr>
              <a:lnSpc>
                <a:spcPct val="80000"/>
              </a:lnSpc>
            </a:pPr>
            <a:r>
              <a:rPr lang="en-US" sz="2400" b="1" dirty="0" smtClean="0"/>
              <a:t>Court </a:t>
            </a:r>
            <a:r>
              <a:rPr lang="en-US" sz="2400" b="1" dirty="0"/>
              <a:t>ruled that Congress could “protect and foster” interstate commerce by regulating the behavior of restaurants serving food which travels in interstate commerce.</a:t>
            </a:r>
            <a:r>
              <a:rPr lang="en-US" sz="2400" dirty="0"/>
              <a:t> </a:t>
            </a:r>
          </a:p>
          <a:p>
            <a:pPr>
              <a:lnSpc>
                <a:spcPct val="80000"/>
              </a:lnSpc>
            </a:pPr>
            <a:r>
              <a:rPr lang="en-US" sz="2400" dirty="0"/>
              <a:t>Broad or narrow interpretation?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b="1" i="1"/>
              <a:t>U.S. v. Morrison</a:t>
            </a:r>
            <a:r>
              <a:rPr lang="en-US" b="1"/>
              <a:t> (2000)</a:t>
            </a:r>
            <a:endParaRPr lang="en-US"/>
          </a:p>
        </p:txBody>
      </p:sp>
      <p:sp>
        <p:nvSpPr>
          <p:cNvPr id="19459" name="Rectangle 3"/>
          <p:cNvSpPr>
            <a:spLocks noGrp="1" noChangeArrowheads="1"/>
          </p:cNvSpPr>
          <p:nvPr>
            <p:ph idx="1"/>
          </p:nvPr>
        </p:nvSpPr>
        <p:spPr/>
        <p:txBody>
          <a:bodyPr>
            <a:normAutofit/>
          </a:bodyPr>
          <a:lstStyle/>
          <a:p>
            <a:r>
              <a:rPr lang="en-US" sz="2800" b="1" dirty="0" smtClean="0"/>
              <a:t>The </a:t>
            </a:r>
            <a:r>
              <a:rPr lang="en-US" sz="2800" b="1" dirty="0"/>
              <a:t>Supreme Court ruled that Congress exceeded its Commerce Clause authority. The violence against women addressed by the act is not an economic activity.</a:t>
            </a:r>
          </a:p>
          <a:p>
            <a:r>
              <a:rPr lang="en-US" sz="2800" dirty="0"/>
              <a:t>Broad or narrow interpretation?</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b="1" i="1"/>
              <a:t>Gonzales v. Raich</a:t>
            </a:r>
            <a:r>
              <a:rPr lang="en-US" b="1"/>
              <a:t> (2005)</a:t>
            </a:r>
            <a:endParaRPr lang="en-US"/>
          </a:p>
        </p:txBody>
      </p:sp>
      <p:sp>
        <p:nvSpPr>
          <p:cNvPr id="20483" name="Rectangle 3"/>
          <p:cNvSpPr>
            <a:spLocks noGrp="1" noChangeArrowheads="1"/>
          </p:cNvSpPr>
          <p:nvPr>
            <p:ph idx="1"/>
          </p:nvPr>
        </p:nvSpPr>
        <p:spPr>
          <a:xfrm>
            <a:off x="457200" y="1600200"/>
            <a:ext cx="8229600" cy="4953000"/>
          </a:xfrm>
        </p:spPr>
        <p:txBody>
          <a:bodyPr>
            <a:normAutofit/>
          </a:bodyPr>
          <a:lstStyle/>
          <a:p>
            <a:pPr>
              <a:lnSpc>
                <a:spcPct val="80000"/>
              </a:lnSpc>
            </a:pPr>
            <a:r>
              <a:rPr lang="en-US" sz="2400" b="1" dirty="0" smtClean="0"/>
              <a:t>Court </a:t>
            </a:r>
            <a:r>
              <a:rPr lang="en-US" sz="2400" b="1" dirty="0"/>
              <a:t>ruled that Congress can regulate non-economic, wholly intrastate activity if “failure to do so” might undermine a broader regulatory scheme.</a:t>
            </a:r>
            <a:r>
              <a:rPr lang="en-US" sz="2400" dirty="0"/>
              <a:t> </a:t>
            </a:r>
          </a:p>
          <a:p>
            <a:pPr>
              <a:lnSpc>
                <a:spcPct val="80000"/>
              </a:lnSpc>
            </a:pPr>
            <a:r>
              <a:rPr lang="en-US" sz="2400" dirty="0"/>
              <a:t>Broad or narrow interpretation?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t>Commerce Power</a:t>
            </a:r>
          </a:p>
        </p:txBody>
      </p:sp>
      <p:sp>
        <p:nvSpPr>
          <p:cNvPr id="3075" name="Rectangle 3"/>
          <p:cNvSpPr>
            <a:spLocks noGrp="1" noChangeArrowheads="1"/>
          </p:cNvSpPr>
          <p:nvPr>
            <p:ph idx="1"/>
          </p:nvPr>
        </p:nvSpPr>
        <p:spPr/>
        <p:txBody>
          <a:bodyPr/>
          <a:lstStyle/>
          <a:p>
            <a:r>
              <a:rPr lang="en-US"/>
              <a:t>Article I Section 8 Clause 3</a:t>
            </a:r>
          </a:p>
          <a:p>
            <a:r>
              <a:rPr lang="en-US"/>
              <a:t>Regulate foreign commerce and interstate commerce</a:t>
            </a:r>
          </a:p>
          <a:p>
            <a:r>
              <a:rPr lang="en-US"/>
              <a:t>Most powerful power?</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Commerce Clause</a:t>
            </a:r>
          </a:p>
        </p:txBody>
      </p:sp>
      <p:sp>
        <p:nvSpPr>
          <p:cNvPr id="25603" name="Rectangle 3"/>
          <p:cNvSpPr>
            <a:spLocks noGrp="1" noChangeArrowheads="1"/>
          </p:cNvSpPr>
          <p:nvPr>
            <p:ph idx="1"/>
          </p:nvPr>
        </p:nvSpPr>
        <p:spPr/>
        <p:txBody>
          <a:bodyPr/>
          <a:lstStyle/>
          <a:p>
            <a:r>
              <a:rPr lang="en-US"/>
              <a:t>The Commerce Clause serves two functions: </a:t>
            </a:r>
          </a:p>
          <a:p>
            <a:pPr lvl="1"/>
            <a:r>
              <a:rPr lang="en-US"/>
              <a:t>as a source of congressional authority, </a:t>
            </a:r>
          </a:p>
          <a:p>
            <a:pPr lvl="1"/>
            <a:r>
              <a:rPr lang="en-US"/>
              <a:t>and as a limitation on state legislative power. </a:t>
            </a:r>
          </a:p>
          <a:p>
            <a:pPr lvl="2"/>
            <a:r>
              <a:rPr lang="en-US"/>
              <a:t>“dormant commerce clause” </a:t>
            </a:r>
          </a:p>
          <a:p>
            <a:pPr lvl="2"/>
            <a:r>
              <a:rPr lang="en-US"/>
              <a:t>collateral implication: the need to avoid state measures that unduly burden or discriminate against interstate commerce.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rmAutofit fontScale="90000"/>
          </a:bodyPr>
          <a:lstStyle/>
          <a:p>
            <a:r>
              <a:rPr lang="en-US" sz="4000"/>
              <a:t>Return to the examples at the beginning…</a:t>
            </a:r>
          </a:p>
        </p:txBody>
      </p:sp>
      <p:sp>
        <p:nvSpPr>
          <p:cNvPr id="27651" name="Rectangle 3"/>
          <p:cNvSpPr>
            <a:spLocks noGrp="1" noChangeArrowheads="1"/>
          </p:cNvSpPr>
          <p:nvPr>
            <p:ph idx="1"/>
          </p:nvPr>
        </p:nvSpPr>
        <p:spPr>
          <a:xfrm>
            <a:off x="457200" y="1600200"/>
            <a:ext cx="8229600" cy="4800600"/>
          </a:xfrm>
        </p:spPr>
        <p:txBody>
          <a:bodyPr/>
          <a:lstStyle/>
          <a:p>
            <a:pPr marL="609600" indent="-609600"/>
            <a:r>
              <a:rPr lang="en-US" i="1" dirty="0"/>
              <a:t>Look back at the court cases we discussed. Using </a:t>
            </a:r>
            <a:r>
              <a:rPr lang="en-US" i="1" dirty="0" err="1" smtClean="0"/>
              <a:t>precedet</a:t>
            </a:r>
            <a:r>
              <a:rPr lang="en-US" i="1" dirty="0" smtClean="0"/>
              <a:t>, </a:t>
            </a:r>
            <a:r>
              <a:rPr lang="en-US" i="1" dirty="0"/>
              <a:t>could Congress make these laws?</a:t>
            </a:r>
          </a:p>
          <a:p>
            <a:pPr marL="609600" indent="-609600"/>
            <a:r>
              <a:rPr lang="en-US" b="1" dirty="0"/>
              <a:t>Law banning child labor</a:t>
            </a:r>
            <a:endParaRPr lang="en-US" dirty="0"/>
          </a:p>
          <a:p>
            <a:pPr marL="609600" indent="-609600"/>
            <a:r>
              <a:rPr lang="en-US" b="1" dirty="0"/>
              <a:t>Law limiting tomato growing</a:t>
            </a:r>
            <a:r>
              <a:rPr lang="en-US" dirty="0"/>
              <a:t> </a:t>
            </a:r>
          </a:p>
          <a:p>
            <a:pPr marL="609600" indent="-609600"/>
            <a:r>
              <a:rPr lang="en-US" b="1" dirty="0"/>
              <a:t>Law banning guns in school zones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r>
              <a:rPr lang="en-US"/>
              <a:t>Can Congress Make This Law?</a:t>
            </a:r>
          </a:p>
        </p:txBody>
      </p:sp>
      <p:sp>
        <p:nvSpPr>
          <p:cNvPr id="28675" name="Rectangle 3"/>
          <p:cNvSpPr>
            <a:spLocks noGrp="1" noChangeArrowheads="1"/>
          </p:cNvSpPr>
          <p:nvPr>
            <p:ph idx="1"/>
          </p:nvPr>
        </p:nvSpPr>
        <p:spPr/>
        <p:txBody>
          <a:bodyPr>
            <a:normAutofit/>
          </a:bodyPr>
          <a:lstStyle/>
          <a:p>
            <a:pPr>
              <a:lnSpc>
                <a:spcPct val="80000"/>
              </a:lnSpc>
            </a:pPr>
            <a:r>
              <a:rPr lang="en-US" sz="5400" b="1" dirty="0" smtClean="0"/>
              <a:t>Law banning child labor</a:t>
            </a:r>
            <a:r>
              <a:rPr lang="en-US" sz="5400" dirty="0" smtClean="0"/>
              <a:t>: Yes, </a:t>
            </a:r>
            <a:endParaRPr lang="en-US" sz="5400" b="1" dirty="0" smtClean="0"/>
          </a:p>
          <a:p>
            <a:pPr>
              <a:lnSpc>
                <a:spcPct val="80000"/>
              </a:lnSpc>
            </a:pPr>
            <a:r>
              <a:rPr lang="en-US" sz="5400" b="1" dirty="0" smtClean="0"/>
              <a:t>Law limiting tomato growing</a:t>
            </a:r>
            <a:r>
              <a:rPr lang="en-US" sz="5400" dirty="0" smtClean="0"/>
              <a:t>: Yes, </a:t>
            </a:r>
            <a:endParaRPr lang="en-US" sz="5400" b="1" dirty="0" smtClean="0"/>
          </a:p>
          <a:p>
            <a:pPr>
              <a:lnSpc>
                <a:spcPct val="80000"/>
              </a:lnSpc>
            </a:pPr>
            <a:r>
              <a:rPr lang="en-US" sz="5400" b="1" dirty="0" smtClean="0"/>
              <a:t>Law banning guns in school zones</a:t>
            </a:r>
            <a:r>
              <a:rPr lang="en-US" sz="5400" dirty="0" smtClean="0"/>
              <a:t>: No, </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0"/>
            <a:ext cx="8229600" cy="990600"/>
          </a:xfrm>
        </p:spPr>
        <p:txBody>
          <a:bodyPr/>
          <a:lstStyle/>
          <a:p>
            <a:r>
              <a:rPr lang="en-US"/>
              <a:t>Can Congress Make This Law?</a:t>
            </a:r>
          </a:p>
        </p:txBody>
      </p:sp>
      <p:sp>
        <p:nvSpPr>
          <p:cNvPr id="26627" name="Rectangle 3"/>
          <p:cNvSpPr>
            <a:spLocks noGrp="1" noChangeArrowheads="1"/>
          </p:cNvSpPr>
          <p:nvPr>
            <p:ph idx="1"/>
          </p:nvPr>
        </p:nvSpPr>
        <p:spPr>
          <a:xfrm>
            <a:off x="304800" y="1371600"/>
            <a:ext cx="8534400" cy="6248400"/>
          </a:xfrm>
        </p:spPr>
        <p:txBody>
          <a:bodyPr>
            <a:normAutofit/>
          </a:bodyPr>
          <a:lstStyle/>
          <a:p>
            <a:pPr>
              <a:lnSpc>
                <a:spcPct val="80000"/>
              </a:lnSpc>
              <a:buClr>
                <a:schemeClr val="tx1"/>
              </a:buClr>
              <a:buFontTx/>
              <a:buAutoNum type="arabicPeriod"/>
            </a:pPr>
            <a:r>
              <a:rPr lang="en-US" sz="4800" dirty="0" err="1" smtClean="0"/>
              <a:t>Kansasippi</a:t>
            </a:r>
            <a:r>
              <a:rPr lang="en-US" sz="4800" dirty="0" smtClean="0"/>
              <a:t>, a freight train, and a warning signal</a:t>
            </a:r>
          </a:p>
          <a:p>
            <a:pPr>
              <a:lnSpc>
                <a:spcPct val="80000"/>
              </a:lnSpc>
              <a:buClr>
                <a:schemeClr val="tx1"/>
              </a:buClr>
              <a:buFontTx/>
              <a:buAutoNum type="arabicPeriod"/>
            </a:pPr>
            <a:r>
              <a:rPr lang="en-US" sz="4800" dirty="0" smtClean="0"/>
              <a:t>Tomato prices, limits, and raising prices</a:t>
            </a:r>
          </a:p>
          <a:p>
            <a:pPr>
              <a:lnSpc>
                <a:spcPct val="80000"/>
              </a:lnSpc>
              <a:buClr>
                <a:schemeClr val="tx1"/>
              </a:buClr>
              <a:buFontTx/>
              <a:buAutoNum type="arabicPeriod"/>
            </a:pPr>
            <a:r>
              <a:rPr lang="en-US" sz="4800" dirty="0" smtClean="0"/>
              <a:t>National speed limit at 55 MPH</a:t>
            </a:r>
          </a:p>
          <a:p>
            <a:pPr>
              <a:lnSpc>
                <a:spcPct val="80000"/>
              </a:lnSpc>
              <a:buClr>
                <a:schemeClr val="tx1"/>
              </a:buClr>
              <a:buFontTx/>
              <a:buAutoNum type="arabicPeriod"/>
            </a:pPr>
            <a:r>
              <a:rPr lang="en-US" sz="4800" dirty="0" smtClean="0"/>
              <a:t>Drugs, and the possession, sale, manufacture</a:t>
            </a:r>
            <a:endParaRPr lang="en-US" sz="4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wipe(down)">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6627">
                                            <p:txEl>
                                              <p:pRg st="1" end="1"/>
                                            </p:txEl>
                                          </p:spTgt>
                                        </p:tgtEl>
                                        <p:attrNameLst>
                                          <p:attrName>style.visibility</p:attrName>
                                        </p:attrNameLst>
                                      </p:cBhvr>
                                      <p:to>
                                        <p:strVal val="visible"/>
                                      </p:to>
                                    </p:set>
                                    <p:animEffect transition="in" filter="wipe(down)">
                                      <p:cBhvr>
                                        <p:cTn id="12" dur="500"/>
                                        <p:tgtEl>
                                          <p:spTgt spid="2662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6627">
                                            <p:txEl>
                                              <p:pRg st="2" end="2"/>
                                            </p:txEl>
                                          </p:spTgt>
                                        </p:tgtEl>
                                        <p:attrNameLst>
                                          <p:attrName>style.visibility</p:attrName>
                                        </p:attrNameLst>
                                      </p:cBhvr>
                                      <p:to>
                                        <p:strVal val="visible"/>
                                      </p:to>
                                    </p:set>
                                    <p:animEffect transition="in" filter="wipe(down)">
                                      <p:cBhvr>
                                        <p:cTn id="17" dur="500"/>
                                        <p:tgtEl>
                                          <p:spTgt spid="2662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6627">
                                            <p:txEl>
                                              <p:pRg st="3" end="3"/>
                                            </p:txEl>
                                          </p:spTgt>
                                        </p:tgtEl>
                                        <p:attrNameLst>
                                          <p:attrName>style.visibility</p:attrName>
                                        </p:attrNameLst>
                                      </p:cBhvr>
                                      <p:to>
                                        <p:strVal val="visible"/>
                                      </p:to>
                                    </p:set>
                                    <p:animEffect transition="in" filter="wipe(down)">
                                      <p:cBhvr>
                                        <p:cTn id="22" dur="500"/>
                                        <p:tgtEl>
                                          <p:spTgt spid="2662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Gibbons v. Ogden (1824)</a:t>
            </a:r>
          </a:p>
        </p:txBody>
      </p:sp>
      <p:sp>
        <p:nvSpPr>
          <p:cNvPr id="4099" name="Rectangle 3"/>
          <p:cNvSpPr>
            <a:spLocks noGrp="1" noChangeArrowheads="1"/>
          </p:cNvSpPr>
          <p:nvPr>
            <p:ph idx="1"/>
          </p:nvPr>
        </p:nvSpPr>
        <p:spPr/>
        <p:txBody>
          <a:bodyPr/>
          <a:lstStyle/>
          <a:p>
            <a:r>
              <a:rPr lang="en-US"/>
              <a:t>State of NY granted steamboat monopoly permit to Aaron Ogden (between NY and NJ)</a:t>
            </a:r>
          </a:p>
          <a:p>
            <a:r>
              <a:rPr lang="en-US"/>
              <a:t>Thomas Gibbons owed competing line w/ license from fed govt</a:t>
            </a:r>
          </a:p>
          <a:p>
            <a:r>
              <a:rPr lang="en-US"/>
              <a:t>Ogden sued Gibbons </a:t>
            </a:r>
            <a:r>
              <a:rPr lang="en-US">
                <a:sym typeface="Wingdings" pitchFamily="2" charset="2"/>
              </a:rPr>
              <a:t> Ogden won </a:t>
            </a:r>
          </a:p>
          <a:p>
            <a:r>
              <a:rPr lang="en-US">
                <a:sym typeface="Wingdings" pitchFamily="2" charset="2"/>
              </a:rPr>
              <a:t>Gibbons appealed  Fed govt &gt; state?</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Gibbons v. Ogden (1824)</a:t>
            </a:r>
          </a:p>
        </p:txBody>
      </p:sp>
      <p:sp>
        <p:nvSpPr>
          <p:cNvPr id="5123" name="Rectangle 3"/>
          <p:cNvSpPr>
            <a:spLocks noGrp="1" noChangeArrowheads="1"/>
          </p:cNvSpPr>
          <p:nvPr>
            <p:ph idx="1"/>
          </p:nvPr>
        </p:nvSpPr>
        <p:spPr/>
        <p:txBody>
          <a:bodyPr/>
          <a:lstStyle/>
          <a:p>
            <a:r>
              <a:rPr lang="en-US"/>
              <a:t>Does commerce only involve products?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a:t>Gibbons v. Ogden (1824)</a:t>
            </a:r>
          </a:p>
        </p:txBody>
      </p:sp>
      <p:sp>
        <p:nvSpPr>
          <p:cNvPr id="6147" name="Rectangle 3"/>
          <p:cNvSpPr>
            <a:spLocks noGrp="1" noChangeArrowheads="1"/>
          </p:cNvSpPr>
          <p:nvPr>
            <p:ph idx="1"/>
          </p:nvPr>
        </p:nvSpPr>
        <p:spPr/>
        <p:txBody>
          <a:bodyPr/>
          <a:lstStyle/>
          <a:p>
            <a:r>
              <a:rPr lang="en-US"/>
              <a:t>Court ruled all forms of business across state lines  = “commerce”</a:t>
            </a:r>
          </a:p>
          <a:p>
            <a:r>
              <a:rPr lang="en-US"/>
              <a:t>Narrow or broad interpretation?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Gibbons vs. Ogden (1824)</a:t>
            </a:r>
          </a:p>
        </p:txBody>
      </p:sp>
      <p:sp>
        <p:nvSpPr>
          <p:cNvPr id="7171" name="Rectangle 3"/>
          <p:cNvSpPr>
            <a:spLocks noGrp="1" noChangeArrowheads="1"/>
          </p:cNvSpPr>
          <p:nvPr>
            <p:ph idx="1"/>
          </p:nvPr>
        </p:nvSpPr>
        <p:spPr/>
        <p:txBody>
          <a:bodyPr/>
          <a:lstStyle/>
          <a:p>
            <a:r>
              <a:rPr lang="en-US"/>
              <a:t>Expanding definition of commerce:</a:t>
            </a:r>
          </a:p>
          <a:p>
            <a:pPr lvl="1"/>
            <a:r>
              <a:rPr lang="en-US"/>
              <a:t>Broadcasting</a:t>
            </a:r>
          </a:p>
          <a:p>
            <a:pPr lvl="1"/>
            <a:r>
              <a:rPr lang="en-US"/>
              <a:t>Banking</a:t>
            </a:r>
          </a:p>
          <a:p>
            <a:pPr lvl="1"/>
            <a:r>
              <a:rPr lang="en-US"/>
              <a:t>Finance</a:t>
            </a:r>
          </a:p>
          <a:p>
            <a:pPr lvl="1"/>
            <a:r>
              <a:rPr lang="en-US"/>
              <a:t>Air/water pollution</a:t>
            </a:r>
          </a:p>
          <a:p>
            <a:pPr>
              <a:buFont typeface="Wingdings" pitchFamily="2" charset="2"/>
              <a:buNone/>
            </a:pP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en-US" sz="4000"/>
              <a:t>Cooley v. Board of Wardens of the Port of Philadelphia (1851)</a:t>
            </a:r>
          </a:p>
        </p:txBody>
      </p:sp>
      <p:sp>
        <p:nvSpPr>
          <p:cNvPr id="11267" name="Rectangle 3"/>
          <p:cNvSpPr>
            <a:spLocks noGrp="1" noChangeArrowheads="1"/>
          </p:cNvSpPr>
          <p:nvPr>
            <p:ph idx="1"/>
          </p:nvPr>
        </p:nvSpPr>
        <p:spPr>
          <a:xfrm>
            <a:off x="304800" y="2209801"/>
            <a:ext cx="8686800" cy="1524000"/>
          </a:xfrm>
        </p:spPr>
        <p:txBody>
          <a:bodyPr>
            <a:normAutofit/>
          </a:bodyPr>
          <a:lstStyle/>
          <a:p>
            <a:pPr>
              <a:lnSpc>
                <a:spcPct val="80000"/>
              </a:lnSpc>
            </a:pPr>
            <a:r>
              <a:rPr lang="en-US" sz="2800" b="1" dirty="0" smtClean="0"/>
              <a:t>both </a:t>
            </a:r>
            <a:r>
              <a:rPr lang="en-US" sz="2800" b="1" dirty="0"/>
              <a:t>the federal government and the states had the authority to regulate commerce</a:t>
            </a:r>
            <a:r>
              <a:rPr lang="en-US" sz="2800" dirty="0"/>
              <a:t>. </a:t>
            </a:r>
          </a:p>
          <a:p>
            <a:pPr>
              <a:lnSpc>
                <a:spcPct val="80000"/>
              </a:lnSpc>
            </a:pPr>
            <a:r>
              <a:rPr lang="en-US" sz="2800" dirty="0"/>
              <a:t>Narrow or broad interpretation?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rmAutofit/>
          </a:bodyPr>
          <a:lstStyle/>
          <a:p>
            <a:r>
              <a:rPr lang="en-US" b="1" i="1"/>
              <a:t>Hammer v. Dagenhart</a:t>
            </a:r>
            <a:r>
              <a:rPr lang="en-US" b="1"/>
              <a:t> (1918)</a:t>
            </a:r>
            <a:endParaRPr lang="en-US"/>
          </a:p>
        </p:txBody>
      </p:sp>
      <p:sp>
        <p:nvSpPr>
          <p:cNvPr id="12291" name="Rectangle 3"/>
          <p:cNvSpPr>
            <a:spLocks noGrp="1" noChangeArrowheads="1"/>
          </p:cNvSpPr>
          <p:nvPr>
            <p:ph idx="1"/>
          </p:nvPr>
        </p:nvSpPr>
        <p:spPr/>
        <p:txBody>
          <a:bodyPr>
            <a:normAutofit/>
          </a:bodyPr>
          <a:lstStyle/>
          <a:p>
            <a:pPr>
              <a:lnSpc>
                <a:spcPct val="80000"/>
              </a:lnSpc>
            </a:pPr>
            <a:r>
              <a:rPr lang="en-US" sz="2800" b="1" dirty="0" smtClean="0"/>
              <a:t>Congress </a:t>
            </a:r>
            <a:r>
              <a:rPr lang="en-US" sz="2800" b="1" dirty="0"/>
              <a:t>did not have the power to regulate the manufacture of a good simply because the good might be shipped in interstate commerce.</a:t>
            </a:r>
          </a:p>
          <a:p>
            <a:pPr>
              <a:lnSpc>
                <a:spcPct val="80000"/>
              </a:lnSpc>
            </a:pPr>
            <a:r>
              <a:rPr lang="en-US" sz="2800" dirty="0"/>
              <a:t>Narrow or broad interpretation?</a:t>
            </a:r>
            <a:r>
              <a:rPr lang="en-US" sz="2800" b="1" dirty="0"/>
              <a:t> </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67</TotalTime>
  <Words>1868</Words>
  <Application>Microsoft Office PowerPoint</Application>
  <PresentationFormat>On-screen Show (4:3)</PresentationFormat>
  <Paragraphs>114</Paragraphs>
  <Slides>22</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Tahoma</vt:lpstr>
      <vt:lpstr>Wingdings</vt:lpstr>
      <vt:lpstr>Trek</vt:lpstr>
      <vt:lpstr>Commerce Clause</vt:lpstr>
      <vt:lpstr>Commerce Power</vt:lpstr>
      <vt:lpstr>Can Congress Make This Law?</vt:lpstr>
      <vt:lpstr>Gibbons v. Ogden (1824)</vt:lpstr>
      <vt:lpstr>Gibbons v. Ogden (1824)</vt:lpstr>
      <vt:lpstr>Gibbons v. Ogden (1824)</vt:lpstr>
      <vt:lpstr>Gibbons vs. Ogden (1824)</vt:lpstr>
      <vt:lpstr>Cooley v. Board of Wardens of the Port of Philadelphia (1851)</vt:lpstr>
      <vt:lpstr>Hammer v. Dagenhart (1918)</vt:lpstr>
      <vt:lpstr>Carter v. Carter Coal Co. (1936)</vt:lpstr>
      <vt:lpstr>NLRB v. Jones &amp; Laughlin (1937)</vt:lpstr>
      <vt:lpstr>NLRB v. Jones &amp; Laughlin (1937)</vt:lpstr>
      <vt:lpstr>U.S. v. Darby (1941)</vt:lpstr>
      <vt:lpstr>Wickard v. Filburn (1942)</vt:lpstr>
      <vt:lpstr>Heart of Atlanta Motel v. United States (1964)</vt:lpstr>
      <vt:lpstr>Heart of Atlanta Motel v. United States (1964)</vt:lpstr>
      <vt:lpstr>Katzenbach v. McClung (1964)</vt:lpstr>
      <vt:lpstr>U.S. v. Morrison (2000)</vt:lpstr>
      <vt:lpstr>Gonzales v. Raich (2005)</vt:lpstr>
      <vt:lpstr>Commerce Clause</vt:lpstr>
      <vt:lpstr>Return to the examples at the beginning…</vt:lpstr>
      <vt:lpstr>Can Congress Make This Law?</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Commerce Clause</dc:title>
  <dc:creator>Sarah Robertson</dc:creator>
  <cp:lastModifiedBy>Kristoffer Barikmo</cp:lastModifiedBy>
  <cp:revision>7</cp:revision>
  <dcterms:created xsi:type="dcterms:W3CDTF">2013-11-04T16:16:28Z</dcterms:created>
  <dcterms:modified xsi:type="dcterms:W3CDTF">2015-01-27T06:07:35Z</dcterms:modified>
</cp:coreProperties>
</file>