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233" y="802298"/>
            <a:ext cx="11846767" cy="2541431"/>
          </a:xfrm>
        </p:spPr>
        <p:txBody>
          <a:bodyPr>
            <a:normAutofit fontScale="90000"/>
          </a:bodyPr>
          <a:lstStyle/>
          <a:p>
            <a:r>
              <a:rPr lang="en-US" cap="none" dirty="0" smtClean="0">
                <a:latin typeface="Berlin Sans FB" panose="020E0602020502020306" pitchFamily="34" charset="0"/>
              </a:rPr>
              <a:t>The courts are the least democratic branch of government; thus they are the most dangerous branch</a:t>
            </a:r>
            <a:endParaRPr lang="en-US" cap="none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Prove or disprove this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4030" y="34082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Judicial Activism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64030" y="1066800"/>
            <a:ext cx="10357658" cy="57912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500" dirty="0">
                <a:ea typeface="ＭＳ Ｐゴシック" panose="020B0600070205080204" pitchFamily="34" charset="-128"/>
              </a:rPr>
              <a:t>Confronting problems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100" dirty="0">
                <a:ea typeface="ＭＳ Ｐゴシック" panose="020B0600070205080204" pitchFamily="34" charset="-128"/>
              </a:rPr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5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Judges should make bold policy decisions and even chart new constitutional </a:t>
            </a:r>
            <a:r>
              <a:rPr lang="en-US" altLang="en-US" sz="2500" i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ground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100" i="1" dirty="0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100" dirty="0" smtClean="0">
                <a:ea typeface="ＭＳ Ｐゴシック" panose="020B0600070205080204" pitchFamily="34" charset="-128"/>
              </a:rPr>
              <a:t>Initiative of the courts allows Congress to avoid deciding some difficult political issues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100" dirty="0" smtClean="0">
                <a:ea typeface="ＭＳ Ｐゴシック" panose="020B0600070205080204" pitchFamily="34" charset="-128"/>
              </a:rPr>
              <a:t>Judge </a:t>
            </a:r>
            <a:r>
              <a:rPr lang="en-US" altLang="en-US" sz="2100" dirty="0">
                <a:ea typeface="ＭＳ Ｐゴシック" panose="020B0600070205080204" pitchFamily="34" charset="-128"/>
              </a:rPr>
              <a:t>is comfortable as a legislative actor/policymaker when </a:t>
            </a:r>
            <a:r>
              <a:rPr lang="ja-JP" altLang="en-US" sz="2100" dirty="0">
                <a:ea typeface="ＭＳ Ｐゴシック" panose="020B0600070205080204" pitchFamily="34" charset="-128"/>
              </a:rPr>
              <a:t>“</a:t>
            </a:r>
            <a:r>
              <a:rPr lang="en-US" altLang="ja-JP" sz="2100" dirty="0">
                <a:ea typeface="ＭＳ Ｐゴシック" panose="020B0600070205080204" pitchFamily="34" charset="-128"/>
              </a:rPr>
              <a:t>necessary 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and </a:t>
            </a:r>
            <a:r>
              <a:rPr lang="en-US" altLang="ja-JP" sz="2100" dirty="0">
                <a:ea typeface="ＭＳ Ｐゴシック" panose="020B0600070205080204" pitchFamily="34" charset="-128"/>
              </a:rPr>
              <a:t>proper</a:t>
            </a:r>
            <a:r>
              <a:rPr lang="ja-JP" altLang="en-US" sz="2100" dirty="0">
                <a:ea typeface="ＭＳ Ｐゴシック" panose="020B0600070205080204" pitchFamily="34" charset="-128"/>
              </a:rPr>
              <a:t>”</a:t>
            </a:r>
            <a:endParaRPr lang="en-US" altLang="ja-JP" sz="2100" dirty="0">
              <a:ea typeface="ＭＳ Ｐゴシック" panose="020B0600070205080204" pitchFamily="34" charset="-128"/>
            </a:endParaRPr>
          </a:p>
          <a:p>
            <a:pPr marL="457200" lvl="1" indent="0">
              <a:lnSpc>
                <a:spcPct val="90000"/>
              </a:lnSpc>
            </a:pPr>
            <a:r>
              <a:rPr lang="en-US" altLang="en-US" sz="1600" dirty="0">
                <a:ea typeface="ＭＳ Ｐゴシック" panose="020B0600070205080204" pitchFamily="34" charset="-128"/>
              </a:rPr>
              <a:t>Generally to protect individuals from business or government</a:t>
            </a:r>
          </a:p>
          <a:p>
            <a:pPr marL="457200" lvl="1" indent="0">
              <a:lnSpc>
                <a:spcPct val="90000"/>
              </a:lnSpc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100" dirty="0" smtClean="0">
                <a:ea typeface="ＭＳ Ｐゴシック" panose="020B0600070205080204" pitchFamily="34" charset="-128"/>
              </a:rPr>
              <a:t>Tends </a:t>
            </a:r>
            <a:r>
              <a:rPr lang="en-US" altLang="en-US" sz="2100" dirty="0">
                <a:ea typeface="ＭＳ Ｐゴシック" panose="020B0600070205080204" pitchFamily="34" charset="-128"/>
              </a:rPr>
              <a:t>to be </a:t>
            </a:r>
            <a:r>
              <a:rPr lang="en-US" altLang="en-US" sz="2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liberal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1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5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Loose </a:t>
            </a:r>
            <a:r>
              <a:rPr lang="en-US" altLang="en-US" sz="2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constructionists </a:t>
            </a:r>
            <a:r>
              <a:rPr lang="en-US" altLang="en-US" sz="2100" dirty="0">
                <a:ea typeface="ＭＳ Ｐゴシック" panose="020B0600070205080204" pitchFamily="34" charset="-128"/>
              </a:rPr>
              <a:t>– see the Constitution as a living </a:t>
            </a:r>
            <a:r>
              <a:rPr lang="en-US" altLang="en-US" sz="2100" dirty="0" smtClean="0">
                <a:ea typeface="ＭＳ Ｐゴシック" panose="020B0600070205080204" pitchFamily="34" charset="-128"/>
              </a:rPr>
              <a:t>document that </a:t>
            </a:r>
            <a:r>
              <a:rPr lang="en-US" altLang="en-US" sz="2100" dirty="0">
                <a:ea typeface="ＭＳ Ｐゴシック" panose="020B0600070205080204" pitchFamily="34" charset="-128"/>
              </a:rPr>
              <a:t>is meant to meet the changes of a society over time to make it effective</a:t>
            </a:r>
          </a:p>
          <a:p>
            <a:pPr marL="0" indent="0">
              <a:lnSpc>
                <a:spcPct val="50000"/>
              </a:lnSpc>
            </a:pPr>
            <a:endParaRPr lang="en-US" altLang="en-US" sz="1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34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2233" y="976745"/>
            <a:ext cx="10540538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</a:rPr>
              <a:t>REASONS FOR INCREASE IN JUDICIAL ACTIVISM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014153" y="2119745"/>
            <a:ext cx="10418618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000" dirty="0">
                <a:ea typeface="ＭＳ Ｐゴシック" panose="020B0600070205080204" pitchFamily="34" charset="-128"/>
              </a:rPr>
              <a:t>Growth in size and scope of govt.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0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Laws are unclear and need interpretation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0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Constitution guidelines are vague and do not provide specific direction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0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dirty="0">
                <a:ea typeface="ＭＳ Ｐゴシック" panose="020B0600070205080204" pitchFamily="34" charset="-128"/>
              </a:rPr>
              <a:t>Judges see their ROLE as </a:t>
            </a:r>
            <a:r>
              <a:rPr lang="ja-JP" altLang="en-US" sz="3000" dirty="0">
                <a:ea typeface="ＭＳ Ｐゴシック" panose="020B0600070205080204" pitchFamily="34" charset="-128"/>
              </a:rPr>
              <a:t>“</a:t>
            </a:r>
            <a:r>
              <a:rPr lang="en-US" altLang="ja-JP" sz="3000" dirty="0">
                <a:ea typeface="ＭＳ Ｐゴシック" panose="020B0600070205080204" pitchFamily="34" charset="-128"/>
              </a:rPr>
              <a:t>solving problems</a:t>
            </a:r>
            <a:r>
              <a:rPr lang="ja-JP" altLang="en-US" sz="3000" dirty="0">
                <a:ea typeface="ＭＳ Ｐゴシック" panose="020B0600070205080204" pitchFamily="34" charset="-128"/>
              </a:rPr>
              <a:t>”</a:t>
            </a:r>
            <a:r>
              <a:rPr lang="en-US" altLang="ja-JP" sz="3000" dirty="0">
                <a:ea typeface="ＭＳ Ｐゴシック" panose="020B0600070205080204" pitchFamily="34" charset="-128"/>
              </a:rPr>
              <a:t>, not settling disputes</a:t>
            </a:r>
            <a:endParaRPr lang="en-US" altLang="en-US" sz="3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7927" y="814965"/>
            <a:ext cx="487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Judicial Restraint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92727" y="2414848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A judge or court that exercises judicial restraint will </a:t>
            </a:r>
          </a:p>
          <a:p>
            <a:pPr marL="0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457200" lvl="1" indent="0">
              <a:buNone/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Defer to the legislative and executive branches rather than asserting their own view</a:t>
            </a:r>
          </a:p>
        </p:txBody>
      </p:sp>
      <p:pic>
        <p:nvPicPr>
          <p:cNvPr id="3482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"/>
            <a:ext cx="3860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1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http://i234.photobucket.com/albums/ee296/pageaccounts/Thumbs-u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1676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10" descr="thumbs_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1447801"/>
            <a:ext cx="17049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Views of Judicial Activism</a:t>
            </a:r>
          </a:p>
        </p:txBody>
      </p:sp>
      <p:sp>
        <p:nvSpPr>
          <p:cNvPr id="3584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14376" y="2179637"/>
            <a:ext cx="34290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 (those for)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Federal Courts must correct injustices when the other branches won’t.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Check on Congress and the Executive.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Last resort for those that have no political influence.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920346" y="2069493"/>
            <a:ext cx="5083232" cy="4525963"/>
          </a:xfrm>
        </p:spPr>
        <p:txBody>
          <a:bodyPr rtlCol="0">
            <a:normAutofit lnSpcReduction="10000"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 (those against)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Judges have no special expertise beyond the law.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are not elected, and do not fear public opinion as much as elected officials.</a:t>
            </a:r>
          </a:p>
          <a:p>
            <a:pPr lvl="2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Formulate new policies based on their own judicial philosophy.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5715000" y="6324600"/>
            <a:ext cx="533400" cy="228600"/>
          </a:xfrm>
          <a:prstGeom prst="leftArrow">
            <a:avLst>
              <a:gd name="adj1" fmla="val 50000"/>
              <a:gd name="adj2" fmla="val 54995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99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5791200" y="15240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81000"/>
            <a:ext cx="90678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0000"/>
                </a:solidFill>
                <a:latin typeface="Calibri"/>
                <a:cs typeface="Calibri"/>
              </a:rPr>
              <a:t>Checks on Judicial Power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0" y="1752600"/>
            <a:ext cx="9144000" cy="4495800"/>
          </a:xfrm>
        </p:spPr>
        <p:txBody>
          <a:bodyPr rtlCol="0">
            <a:noAutofit/>
          </a:bodyPr>
          <a:lstStyle/>
          <a:p>
            <a:pPr marL="114300" indent="0">
              <a:lnSpc>
                <a:spcPct val="80000"/>
              </a:lnSpc>
              <a:buNone/>
              <a:defRPr/>
            </a:pPr>
            <a:r>
              <a:rPr lang="en-US" sz="3200" dirty="0">
                <a:latin typeface="Calibri"/>
                <a:cs typeface="Calibri"/>
              </a:rPr>
              <a:t>Constitution is vague thus the Judicial branch can check the legislative branch.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200" dirty="0">
              <a:latin typeface="Calibri"/>
              <a:cs typeface="Calibri"/>
            </a:endParaRPr>
          </a:p>
          <a:p>
            <a:pPr marL="114300" indent="0">
              <a:lnSpc>
                <a:spcPct val="80000"/>
              </a:lnSpc>
              <a:buNone/>
              <a:defRPr/>
            </a:pPr>
            <a:r>
              <a:rPr lang="en-US" sz="3200" dirty="0">
                <a:latin typeface="Calibri"/>
                <a:cs typeface="Calibri"/>
              </a:rPr>
              <a:t>The Judicial Branch is checked, however, by Congress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200" dirty="0">
              <a:latin typeface="Calibri"/>
              <a:cs typeface="Calibri"/>
            </a:endParaRPr>
          </a:p>
          <a:p>
            <a:pPr marL="114300" indent="0">
              <a:lnSpc>
                <a:spcPct val="80000"/>
              </a:lnSpc>
              <a:buNone/>
              <a:defRPr/>
            </a:pPr>
            <a:r>
              <a:rPr lang="en-US" sz="3200" dirty="0">
                <a:latin typeface="Calibri"/>
                <a:cs typeface="Calibri"/>
              </a:rPr>
              <a:t>Congress can change the jurisdiction and the number of judges and district courts whenever they feel like it.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200" dirty="0">
              <a:latin typeface="Calibri"/>
              <a:cs typeface="Calibri"/>
            </a:endParaRPr>
          </a:p>
          <a:p>
            <a:pPr marL="411480" lvl="1" indent="0">
              <a:lnSpc>
                <a:spcPct val="80000"/>
              </a:lnSpc>
              <a:buNone/>
              <a:defRPr/>
            </a:pPr>
            <a:r>
              <a:rPr lang="en-US" sz="3200" dirty="0">
                <a:latin typeface="Calibri"/>
                <a:cs typeface="Calibri"/>
              </a:rPr>
              <a:t>Judges can be impeached by Congress.</a:t>
            </a:r>
          </a:p>
          <a:p>
            <a:pPr marL="411480" lvl="1" indent="0">
              <a:lnSpc>
                <a:spcPct val="80000"/>
              </a:lnSpc>
              <a:buNone/>
              <a:defRPr/>
            </a:pPr>
            <a:r>
              <a:rPr lang="en-US" sz="3200" dirty="0">
                <a:latin typeface="Calibri"/>
                <a:cs typeface="Calibri"/>
              </a:rPr>
              <a:t>Judges must be confirmed by the Senate</a:t>
            </a:r>
          </a:p>
        </p:txBody>
      </p:sp>
    </p:spTree>
    <p:extLst>
      <p:ext uri="{BB962C8B-B14F-4D97-AF65-F5344CB8AC3E}">
        <p14:creationId xmlns:p14="http://schemas.microsoft.com/office/powerpoint/2010/main" val="34611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6267796" y="1219201"/>
            <a:ext cx="4019204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Actions of the Courts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257800"/>
            <a:ext cx="7086600" cy="914400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</a:rPr>
              <a:t>Judicial Activism &amp; Judicial Restraint</a:t>
            </a:r>
          </a:p>
        </p:txBody>
      </p:sp>
      <p:pic>
        <p:nvPicPr>
          <p:cNvPr id="2458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10" y="254924"/>
            <a:ext cx="54197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2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9" descr="bli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685800"/>
            <a:ext cx="5014913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981200" y="914400"/>
            <a:ext cx="29718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4400" u="none" dirty="0">
                <a:latin typeface="+mn-lt"/>
              </a:rPr>
              <a:t>The </a:t>
            </a:r>
            <a:r>
              <a:rPr lang="en-US" sz="4400" i="1" u="none" dirty="0">
                <a:solidFill>
                  <a:srgbClr val="FF0000"/>
                </a:solidFill>
                <a:latin typeface="+mn-lt"/>
              </a:rPr>
              <a:t>Myth</a:t>
            </a:r>
            <a:r>
              <a:rPr lang="en-US" sz="4400" u="none" dirty="0">
                <a:latin typeface="+mn-lt"/>
              </a:rPr>
              <a:t> of our Judicial System. . . </a:t>
            </a:r>
          </a:p>
          <a:p>
            <a:pPr algn="ctr" eaLnBrk="1" hangingPunct="1">
              <a:defRPr/>
            </a:pPr>
            <a:endParaRPr lang="en-US" sz="4400" u="none" dirty="0">
              <a:latin typeface="+mn-lt"/>
            </a:endParaRPr>
          </a:p>
          <a:p>
            <a:pPr algn="ctr" eaLnBrk="1" hangingPunct="1">
              <a:defRPr/>
            </a:pPr>
            <a:r>
              <a:rPr lang="en-US" sz="4400" u="none" dirty="0">
                <a:solidFill>
                  <a:srgbClr val="FF0000"/>
                </a:solidFill>
                <a:latin typeface="+mn-lt"/>
              </a:rPr>
              <a:t>Justice is color-blind</a:t>
            </a:r>
          </a:p>
        </p:txBody>
      </p:sp>
    </p:spTree>
    <p:extLst>
      <p:ext uri="{BB962C8B-B14F-4D97-AF65-F5344CB8AC3E}">
        <p14:creationId xmlns:p14="http://schemas.microsoft.com/office/powerpoint/2010/main" val="35869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cartoon_bLind_jus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486400" cy="68580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7374611" y="1524000"/>
            <a:ext cx="32766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THE</a:t>
            </a:r>
          </a:p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REALITY?</a:t>
            </a:r>
          </a:p>
        </p:txBody>
      </p:sp>
    </p:spTree>
    <p:extLst>
      <p:ext uri="{BB962C8B-B14F-4D97-AF65-F5344CB8AC3E}">
        <p14:creationId xmlns:p14="http://schemas.microsoft.com/office/powerpoint/2010/main" val="6900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2057400" y="1524001"/>
            <a:ext cx="8001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u="none">
                <a:solidFill>
                  <a:srgbClr val="0000FF"/>
                </a:solidFill>
                <a:latin typeface="Calibri" panose="020F0502020204030204" pitchFamily="34" charset="0"/>
              </a:rPr>
              <a:t>“Judges’ decisions are a function of what they would prefer to do, </a:t>
            </a:r>
          </a:p>
          <a:p>
            <a:pPr eaLnBrk="1" hangingPunct="1"/>
            <a:endParaRPr lang="en-US" altLang="en-US" sz="3600" u="none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3600" u="none">
                <a:solidFill>
                  <a:srgbClr val="0000FF"/>
                </a:solidFill>
                <a:latin typeface="Calibri" panose="020F0502020204030204" pitchFamily="34" charset="0"/>
              </a:rPr>
              <a:t>tempered by what they think they ought to do,</a:t>
            </a:r>
          </a:p>
          <a:p>
            <a:pPr eaLnBrk="1" hangingPunct="1"/>
            <a:endParaRPr lang="en-US" altLang="en-US" sz="3600" u="none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3600" u="none">
                <a:solidFill>
                  <a:srgbClr val="0000FF"/>
                </a:solidFill>
                <a:latin typeface="Calibri" panose="020F0502020204030204" pitchFamily="34" charset="0"/>
              </a:rPr>
              <a:t> but constrained by what they perceive is feasible to do”</a:t>
            </a:r>
          </a:p>
        </p:txBody>
      </p:sp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1524000" y="15240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3600" u="none" dirty="0">
                <a:latin typeface="+mn-lt"/>
              </a:rPr>
              <a:t>The policy choices a court makes are based on interpretations of existing law</a:t>
            </a:r>
            <a:r>
              <a:rPr lang="en-US" sz="3600" i="1" u="none" dirty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97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04800" y="339358"/>
            <a:ext cx="118872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Five sources that have guided interpretation of the Constitution:</a:t>
            </a:r>
          </a:p>
          <a:p>
            <a:pPr>
              <a:defRPr/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(1) the text and structure of the </a:t>
            </a:r>
            <a:r>
              <a:rPr lang="en-US" sz="2800" i="1" dirty="0">
                <a:solidFill>
                  <a:srgbClr val="FF0000"/>
                </a:solidFill>
                <a:latin typeface="Calibri" pitchFamily="34" charset="0"/>
              </a:rPr>
              <a:t>Constitution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, </a:t>
            </a:r>
          </a:p>
          <a:p>
            <a:pPr>
              <a:defRPr/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(2) intentions of those who drafted, voted to propose or ratify the provision in question </a:t>
            </a:r>
            <a:r>
              <a:rPr lang="en-US" sz="2800" i="1" dirty="0">
                <a:solidFill>
                  <a:srgbClr val="FF0000"/>
                </a:solidFill>
                <a:latin typeface="Calibri" pitchFamily="34" charset="0"/>
              </a:rPr>
              <a:t>(Founder</a:t>
            </a:r>
            <a:r>
              <a:rPr lang="en-US" altLang="en-US" sz="2800" i="1" dirty="0">
                <a:solidFill>
                  <a:srgbClr val="FF0000"/>
                </a:solidFill>
                <a:latin typeface="Calibri" pitchFamily="34" charset="0"/>
              </a:rPr>
              <a:t>’</a:t>
            </a:r>
            <a:r>
              <a:rPr lang="en-US" sz="2800" i="1" dirty="0">
                <a:solidFill>
                  <a:srgbClr val="FF0000"/>
                </a:solidFill>
                <a:latin typeface="Calibri" pitchFamily="34" charset="0"/>
              </a:rPr>
              <a:t>s Intent)</a:t>
            </a:r>
          </a:p>
          <a:p>
            <a:pPr>
              <a:defRPr/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(3) prior </a:t>
            </a:r>
            <a:r>
              <a:rPr lang="en-US" sz="2800" i="1" dirty="0">
                <a:solidFill>
                  <a:srgbClr val="FF0000"/>
                </a:solidFill>
                <a:latin typeface="Calibri" pitchFamily="34" charset="0"/>
              </a:rPr>
              <a:t>precedents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 (usually judicial),</a:t>
            </a:r>
          </a:p>
          <a:p>
            <a:pPr>
              <a:defRPr/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(4) the social, political, and economic </a:t>
            </a:r>
            <a:r>
              <a:rPr lang="en-US" sz="2800" i="1" dirty="0">
                <a:solidFill>
                  <a:srgbClr val="FF0000"/>
                </a:solidFill>
                <a:latin typeface="Calibri" pitchFamily="34" charset="0"/>
              </a:rPr>
              <a:t>consequences of alternative interpretations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(5) </a:t>
            </a:r>
            <a:r>
              <a:rPr lang="en-US" sz="2800" dirty="0">
                <a:latin typeface="Calibri" pitchFamily="34" charset="0"/>
              </a:rPr>
              <a:t>natural law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en-US" sz="2800" i="1" dirty="0">
                <a:solidFill>
                  <a:srgbClr val="FF0000"/>
                </a:solidFill>
                <a:latin typeface="Calibri" pitchFamily="34" charset="0"/>
              </a:rPr>
              <a:t>Law determined by nature; law binding moral behavior from it</a:t>
            </a:r>
            <a:r>
              <a:rPr lang="en-US" sz="2800" i="1" dirty="0">
                <a:solidFill>
                  <a:srgbClr val="000000"/>
                </a:solidFill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5393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99258" y="228600"/>
            <a:ext cx="6787342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 Court/Judge is a Judicial Activist when they:</a:t>
            </a:r>
          </a:p>
          <a:p>
            <a:pPr algn="ctr">
              <a:defRPr/>
            </a:pPr>
            <a:endParaRPr lang="en-US" sz="4400" b="1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stray from precedent,</a:t>
            </a:r>
          </a:p>
          <a:p>
            <a:pPr>
              <a:defRPr/>
            </a:pPr>
            <a:endParaRPr lang="en-US" sz="36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make policy with their rulings </a:t>
            </a:r>
          </a:p>
          <a:p>
            <a:pPr>
              <a:defRPr/>
            </a:pPr>
            <a:endParaRPr lang="en-US" sz="36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make a decision contrary to the wishes of the other branches or people</a:t>
            </a:r>
          </a:p>
        </p:txBody>
      </p:sp>
      <p:pic>
        <p:nvPicPr>
          <p:cNvPr id="2969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762000"/>
            <a:ext cx="3302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22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07127" y="764771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Constitutional Interpretation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253837" y="2049089"/>
            <a:ext cx="868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Strict Construction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– interpret the language literally with little reference to outside sources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Congress shall enact </a:t>
            </a:r>
            <a:r>
              <a:rPr lang="ja-JP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 laws</a:t>
            </a:r>
            <a:r>
              <a:rPr lang="ja-JP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….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Original Intent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– try to apply the provisions of the constitution according to the notions of the drafters and other of the Founders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Contextual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– apply the provisions of the Constitution according to the current conditions of the country</a:t>
            </a:r>
          </a:p>
        </p:txBody>
      </p:sp>
    </p:spTree>
    <p:extLst>
      <p:ext uri="{BB962C8B-B14F-4D97-AF65-F5344CB8AC3E}">
        <p14:creationId xmlns:p14="http://schemas.microsoft.com/office/powerpoint/2010/main" val="311180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8858" y="98367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  <a:ea typeface="ＭＳ Ｐゴシック" panose="020B0600070205080204" pitchFamily="34" charset="-128"/>
              </a:rPr>
              <a:t>Activism v Restraint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97527" y="1982586"/>
            <a:ext cx="9978044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3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Judicial Restraint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6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Believe the court</a:t>
            </a:r>
            <a:r>
              <a:rPr lang="ja-JP" altLang="en-US" sz="26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6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 job is to stay out of policymaking and legislating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Not making policy in the place of the other branches of government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Not stepping into second guess the decisions of the Congress or state legislatures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Tend to be </a:t>
            </a: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conservative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Strict constructionists </a:t>
            </a:r>
            <a:r>
              <a:rPr lang="en-US" altLang="en-US" sz="2600" dirty="0">
                <a:ea typeface="ＭＳ Ｐゴシック" panose="020B0600070205080204" pitchFamily="34" charset="-128"/>
              </a:rPr>
              <a:t>– see, read, and interpret the Constitution as it was written in 1787</a:t>
            </a:r>
          </a:p>
          <a:p>
            <a:pPr marL="457200" lvl="1" indent="0">
              <a:lnSpc>
                <a:spcPct val="80000"/>
              </a:lnSpc>
            </a:pPr>
            <a:endParaRPr lang="en-US" altLang="en-US" sz="2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864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</TotalTime>
  <Words>624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Arial Black</vt:lpstr>
      <vt:lpstr>Berlin Sans FB</vt:lpstr>
      <vt:lpstr>Calibri</vt:lpstr>
      <vt:lpstr>Gill Sans MT</vt:lpstr>
      <vt:lpstr>Gallery</vt:lpstr>
      <vt:lpstr>The courts are the least democratic branch of government; thus they are the most dangerous branch</vt:lpstr>
      <vt:lpstr>Actions of the Courts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Constitutional Interpretation</vt:lpstr>
      <vt:lpstr>Activism v Restraint</vt:lpstr>
      <vt:lpstr>Judicial Activism</vt:lpstr>
      <vt:lpstr>REASONS FOR INCREASE IN JUDICIAL ACTIVISM</vt:lpstr>
      <vt:lpstr>Judicial Restraint</vt:lpstr>
      <vt:lpstr>Views of Judicial Activism</vt:lpstr>
      <vt:lpstr>Checks on Judicial Power</vt:lpstr>
    </vt:vector>
  </TitlesOfParts>
  <Company>Blue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courts are the least democratic branch of government; thus they are the most dangerous branch</dc:title>
  <dc:creator>Barikmo, Kristoffer R.</dc:creator>
  <cp:lastModifiedBy>Barikmo, Kristoffer R.</cp:lastModifiedBy>
  <cp:revision>2</cp:revision>
  <dcterms:created xsi:type="dcterms:W3CDTF">2017-05-02T12:37:56Z</dcterms:created>
  <dcterms:modified xsi:type="dcterms:W3CDTF">2017-05-02T12:57:07Z</dcterms:modified>
</cp:coreProperties>
</file>